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Figtree" panose="020B0604020202020204" charset="0"/>
      <p:regular r:id="rId21"/>
      <p:bold r:id="rId22"/>
      <p:italic r:id="rId23"/>
      <p:boldItalic r:id="rId24"/>
    </p:embeddedFont>
    <p:embeddedFont>
      <p:font typeface="Figtree ExtraBold" panose="020B0604020202020204" charset="0"/>
      <p:bold r:id="rId25"/>
      <p:italic r:id="rId26"/>
      <p:boldItalic r:id="rId27"/>
    </p:embeddedFont>
    <p:embeddedFont>
      <p:font typeface="Figtree Light"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94719"/>
  </p:normalViewPr>
  <p:slideViewPr>
    <p:cSldViewPr snapToGrid="0">
      <p:cViewPr varScale="1">
        <p:scale>
          <a:sx n="158" d="100"/>
          <a:sy n="158" d="100"/>
        </p:scale>
        <p:origin x="330"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40c4091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40c4091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40c4091b3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840c4091b3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840c4091b3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840c4091b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840c4091b3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840c4091b3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840c4091b3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840c4091b3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48b37150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48b37150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40c4091b3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840c4091b3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8c699bf78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8c699bf7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848b37150d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848b37150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48b37150d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48b37150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840c4091b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840c4091b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840c4091b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840c4091b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af033714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4af033714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840c4091b3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840c4091b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af033714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af033714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af033714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4af033714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812b5423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812b5423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40c4091b3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840c4091b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765525" y="1757800"/>
            <a:ext cx="3173400" cy="11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3000" b="1" dirty="0">
                <a:latin typeface="Figtree"/>
                <a:ea typeface="Figtree"/>
                <a:cs typeface="Figtree"/>
                <a:sym typeface="Figtree"/>
              </a:rPr>
              <a:t>iGaming</a:t>
            </a:r>
            <a:endParaRPr sz="3000" b="1" dirty="0">
              <a:latin typeface="Figtree"/>
              <a:ea typeface="Figtree"/>
              <a:cs typeface="Figtree"/>
              <a:sym typeface="Figtree"/>
            </a:endParaRPr>
          </a:p>
          <a:p>
            <a:pPr marL="0" lvl="0" indent="0" algn="l" rtl="0">
              <a:spcBef>
                <a:spcPts val="0"/>
              </a:spcBef>
              <a:spcAft>
                <a:spcPts val="0"/>
              </a:spcAft>
              <a:buClr>
                <a:schemeClr val="dk1"/>
              </a:buClr>
              <a:buSzPts val="1100"/>
              <a:buFont typeface="Arial"/>
              <a:buNone/>
            </a:pPr>
            <a:r>
              <a:rPr lang="pl" sz="3000" dirty="0">
                <a:latin typeface="Figtree Light"/>
                <a:ea typeface="Figtree Light"/>
                <a:cs typeface="Figtree Light"/>
                <a:sym typeface="Figtree Light"/>
              </a:rPr>
              <a:t>Technology</a:t>
            </a:r>
            <a:endParaRPr sz="3000" dirty="0">
              <a:latin typeface="Figtree Light"/>
              <a:ea typeface="Figtree Light"/>
              <a:cs typeface="Figtree Light"/>
              <a:sym typeface="Figtree Light"/>
            </a:endParaRPr>
          </a:p>
          <a:p>
            <a:pPr marL="0" lvl="0" indent="0" algn="l" rtl="0">
              <a:spcBef>
                <a:spcPts val="0"/>
              </a:spcBef>
              <a:spcAft>
                <a:spcPts val="0"/>
              </a:spcAft>
              <a:buNone/>
            </a:pPr>
            <a:r>
              <a:rPr lang="pl" sz="3000" dirty="0">
                <a:latin typeface="Figtree Light"/>
                <a:ea typeface="Figtree Light"/>
                <a:cs typeface="Figtree Light"/>
                <a:sym typeface="Figtree Light"/>
              </a:rPr>
              <a:t>Provider</a:t>
            </a:r>
            <a:endParaRPr sz="3000" dirty="0">
              <a:latin typeface="Figtree Light"/>
              <a:ea typeface="Figtree Light"/>
              <a:cs typeface="Figtree Light"/>
              <a:sym typeface="Figtree Light"/>
            </a:endParaRPr>
          </a:p>
        </p:txBody>
      </p:sp>
      <p:sp>
        <p:nvSpPr>
          <p:cNvPr id="55" name="Google Shape;55;p13"/>
          <p:cNvSpPr txBox="1"/>
          <p:nvPr/>
        </p:nvSpPr>
        <p:spPr>
          <a:xfrm>
            <a:off x="765525" y="3891925"/>
            <a:ext cx="26562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dirty="0">
                <a:latin typeface="Figtree Light"/>
                <a:ea typeface="Figtree Light"/>
                <a:cs typeface="Figtree Light"/>
                <a:sym typeface="Figtree Light"/>
              </a:rPr>
              <a:t>Customized and Agile iGaming Solutions for your unique business needs</a:t>
            </a:r>
            <a:endParaRPr sz="1200" dirty="0">
              <a:latin typeface="Figtree Light"/>
              <a:ea typeface="Figtree Light"/>
              <a:cs typeface="Figtree Light"/>
              <a:sym typeface="Figtree Light"/>
            </a:endParaRPr>
          </a:p>
        </p:txBody>
      </p:sp>
      <p:pic>
        <p:nvPicPr>
          <p:cNvPr id="56" name="Google Shape;56;p13"/>
          <p:cNvPicPr preferRelativeResize="0"/>
          <p:nvPr/>
        </p:nvPicPr>
        <p:blipFill>
          <a:blip r:embed="rId3">
            <a:alphaModFix/>
          </a:blip>
          <a:stretch>
            <a:fillRect/>
          </a:stretch>
        </p:blipFill>
        <p:spPr>
          <a:xfrm>
            <a:off x="861850" y="499750"/>
            <a:ext cx="1953777" cy="312900"/>
          </a:xfrm>
          <a:prstGeom prst="rect">
            <a:avLst/>
          </a:prstGeom>
          <a:noFill/>
          <a:ln>
            <a:noFill/>
          </a:ln>
        </p:spPr>
      </p:pic>
      <p:sp>
        <p:nvSpPr>
          <p:cNvPr id="57" name="Google Shape;57;p13"/>
          <p:cNvSpPr/>
          <p:nvPr/>
        </p:nvSpPr>
        <p:spPr>
          <a:xfrm rot="10800000">
            <a:off x="4990200" y="50"/>
            <a:ext cx="4153800" cy="4562100"/>
          </a:xfrm>
          <a:prstGeom prst="round1Rect">
            <a:avLst>
              <a:gd name="adj" fmla="val 16667"/>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8" name="Google Shape;58;p13"/>
          <p:cNvPicPr preferRelativeResize="0"/>
          <p:nvPr/>
        </p:nvPicPr>
        <p:blipFill>
          <a:blip r:embed="rId4">
            <a:alphaModFix/>
          </a:blip>
          <a:stretch>
            <a:fillRect/>
          </a:stretch>
        </p:blipFill>
        <p:spPr>
          <a:xfrm>
            <a:off x="2707224" y="140488"/>
            <a:ext cx="6950999" cy="4374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22"/>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76" name="Google Shape;176;p22"/>
          <p:cNvPicPr preferRelativeResize="0"/>
          <p:nvPr/>
        </p:nvPicPr>
        <p:blipFill>
          <a:blip r:embed="rId3">
            <a:alphaModFix/>
          </a:blip>
          <a:stretch>
            <a:fillRect/>
          </a:stretch>
        </p:blipFill>
        <p:spPr>
          <a:xfrm>
            <a:off x="8658704" y="4562825"/>
            <a:ext cx="258699" cy="166825"/>
          </a:xfrm>
          <a:prstGeom prst="rect">
            <a:avLst/>
          </a:prstGeom>
          <a:noFill/>
          <a:ln>
            <a:noFill/>
          </a:ln>
        </p:spPr>
      </p:pic>
      <p:sp>
        <p:nvSpPr>
          <p:cNvPr id="177" name="Google Shape;177;p22"/>
          <p:cNvSpPr txBox="1"/>
          <p:nvPr/>
        </p:nvSpPr>
        <p:spPr>
          <a:xfrm>
            <a:off x="765525" y="434975"/>
            <a:ext cx="724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3000">
                <a:solidFill>
                  <a:schemeClr val="dk1"/>
                </a:solidFill>
                <a:latin typeface="Figtree Light"/>
                <a:ea typeface="Figtree Light"/>
                <a:cs typeface="Figtree Light"/>
                <a:sym typeface="Figtree Light"/>
              </a:rPr>
              <a:t>Our Experience -</a:t>
            </a:r>
            <a:r>
              <a:rPr lang="pl" sz="3000" b="1">
                <a:solidFill>
                  <a:schemeClr val="dk1"/>
                </a:solidFill>
                <a:latin typeface="Figtree"/>
                <a:ea typeface="Figtree"/>
                <a:cs typeface="Figtree"/>
                <a:sym typeface="Figtree"/>
              </a:rPr>
              <a:t> online casino and sports betting</a:t>
            </a:r>
            <a:endParaRPr sz="30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2300" b="1">
              <a:solidFill>
                <a:srgbClr val="F4B10B"/>
              </a:solidFill>
              <a:latin typeface="Figtree"/>
              <a:ea typeface="Figtree"/>
              <a:cs typeface="Figtree"/>
              <a:sym typeface="Figtree"/>
            </a:endParaRPr>
          </a:p>
        </p:txBody>
      </p:sp>
      <p:sp>
        <p:nvSpPr>
          <p:cNvPr id="178" name="Google Shape;178;p22"/>
          <p:cNvSpPr txBox="1"/>
          <p:nvPr/>
        </p:nvSpPr>
        <p:spPr>
          <a:xfrm>
            <a:off x="3044013" y="4579650"/>
            <a:ext cx="2744700" cy="4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a:latin typeface="Figtree Light"/>
                <a:ea typeface="Figtree Light"/>
                <a:cs typeface="Figtree Light"/>
                <a:sym typeface="Figtree Light"/>
              </a:rPr>
              <a:t>Best casino debut</a:t>
            </a:r>
            <a:endParaRPr sz="500"/>
          </a:p>
        </p:txBody>
      </p:sp>
      <p:pic>
        <p:nvPicPr>
          <p:cNvPr id="179" name="Google Shape;179;p22"/>
          <p:cNvPicPr preferRelativeResize="0"/>
          <p:nvPr/>
        </p:nvPicPr>
        <p:blipFill>
          <a:blip r:embed="rId4">
            <a:alphaModFix/>
          </a:blip>
          <a:stretch>
            <a:fillRect/>
          </a:stretch>
        </p:blipFill>
        <p:spPr>
          <a:xfrm>
            <a:off x="4534838" y="4562825"/>
            <a:ext cx="1313001" cy="414675"/>
          </a:xfrm>
          <a:prstGeom prst="rect">
            <a:avLst/>
          </a:prstGeom>
          <a:noFill/>
          <a:ln>
            <a:noFill/>
          </a:ln>
        </p:spPr>
      </p:pic>
      <p:pic>
        <p:nvPicPr>
          <p:cNvPr id="180" name="Google Shape;180;p22"/>
          <p:cNvPicPr preferRelativeResize="0"/>
          <p:nvPr/>
        </p:nvPicPr>
        <p:blipFill>
          <a:blip r:embed="rId5">
            <a:alphaModFix/>
          </a:blip>
          <a:stretch>
            <a:fillRect/>
          </a:stretch>
        </p:blipFill>
        <p:spPr>
          <a:xfrm>
            <a:off x="1513738" y="1428244"/>
            <a:ext cx="5870375" cy="3207505"/>
          </a:xfrm>
          <a:prstGeom prst="rect">
            <a:avLst/>
          </a:prstGeom>
          <a:noFill/>
          <a:ln>
            <a:noFill/>
          </a:ln>
        </p:spPr>
      </p:pic>
      <p:pic>
        <p:nvPicPr>
          <p:cNvPr id="181" name="Google Shape;181;p22"/>
          <p:cNvPicPr preferRelativeResize="0"/>
          <p:nvPr/>
        </p:nvPicPr>
        <p:blipFill>
          <a:blip r:embed="rId6">
            <a:alphaModFix/>
          </a:blip>
          <a:stretch>
            <a:fillRect/>
          </a:stretch>
        </p:blipFill>
        <p:spPr>
          <a:xfrm>
            <a:off x="2566257" y="1774938"/>
            <a:ext cx="3759358" cy="23411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3"/>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88" name="Google Shape;188;p23"/>
          <p:cNvPicPr preferRelativeResize="0"/>
          <p:nvPr/>
        </p:nvPicPr>
        <p:blipFill>
          <a:blip r:embed="rId3">
            <a:alphaModFix/>
          </a:blip>
          <a:stretch>
            <a:fillRect/>
          </a:stretch>
        </p:blipFill>
        <p:spPr>
          <a:xfrm>
            <a:off x="8658704" y="4562825"/>
            <a:ext cx="258699" cy="166825"/>
          </a:xfrm>
          <a:prstGeom prst="rect">
            <a:avLst/>
          </a:prstGeom>
          <a:noFill/>
          <a:ln>
            <a:noFill/>
          </a:ln>
        </p:spPr>
      </p:pic>
      <p:sp>
        <p:nvSpPr>
          <p:cNvPr id="189" name="Google Shape;189;p23"/>
          <p:cNvSpPr txBox="1"/>
          <p:nvPr/>
        </p:nvSpPr>
        <p:spPr>
          <a:xfrm>
            <a:off x="765525" y="434975"/>
            <a:ext cx="724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dk1"/>
                </a:solidFill>
                <a:latin typeface="Figtree Light"/>
                <a:ea typeface="Figtree Light"/>
                <a:cs typeface="Figtree Light"/>
                <a:sym typeface="Figtree Light"/>
              </a:rPr>
              <a:t>Our Experience -</a:t>
            </a:r>
            <a:r>
              <a:rPr lang="pl" sz="3000" b="1">
                <a:solidFill>
                  <a:schemeClr val="dk1"/>
                </a:solidFill>
                <a:latin typeface="Figtree"/>
                <a:ea typeface="Figtree"/>
                <a:cs typeface="Figtree"/>
                <a:sym typeface="Figtree"/>
              </a:rPr>
              <a:t> online casino and sports betting</a:t>
            </a:r>
            <a:endParaRPr sz="30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2300" b="1">
              <a:solidFill>
                <a:srgbClr val="F4B10B"/>
              </a:solidFill>
              <a:latin typeface="Figtree"/>
              <a:ea typeface="Figtree"/>
              <a:cs typeface="Figtree"/>
              <a:sym typeface="Figtree"/>
            </a:endParaRPr>
          </a:p>
        </p:txBody>
      </p:sp>
      <p:sp>
        <p:nvSpPr>
          <p:cNvPr id="190" name="Google Shape;190;p23"/>
          <p:cNvSpPr txBox="1"/>
          <p:nvPr/>
        </p:nvSpPr>
        <p:spPr>
          <a:xfrm>
            <a:off x="1400575" y="4444663"/>
            <a:ext cx="1941000" cy="56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000" b="1">
                <a:latin typeface="Figtree"/>
                <a:ea typeface="Figtree"/>
                <a:cs typeface="Figtree"/>
                <a:sym typeface="Figtree"/>
              </a:rPr>
              <a:t>Mr Suppa</a:t>
            </a:r>
            <a:endParaRPr sz="1000">
              <a:latin typeface="Figtree Light"/>
              <a:ea typeface="Figtree Light"/>
              <a:cs typeface="Figtree Light"/>
              <a:sym typeface="Figtree Light"/>
            </a:endParaRPr>
          </a:p>
        </p:txBody>
      </p:sp>
      <p:sp>
        <p:nvSpPr>
          <p:cNvPr id="191" name="Google Shape;191;p23"/>
          <p:cNvSpPr txBox="1"/>
          <p:nvPr/>
        </p:nvSpPr>
        <p:spPr>
          <a:xfrm>
            <a:off x="5786925" y="4444663"/>
            <a:ext cx="1173300" cy="50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000" b="1">
                <a:latin typeface="Figtree"/>
                <a:ea typeface="Figtree"/>
                <a:cs typeface="Figtree"/>
                <a:sym typeface="Figtree"/>
              </a:rPr>
              <a:t>Helabet</a:t>
            </a:r>
            <a:endParaRPr sz="1000">
              <a:latin typeface="Figtree Light"/>
              <a:ea typeface="Figtree Light"/>
              <a:cs typeface="Figtree Light"/>
              <a:sym typeface="Figtree Light"/>
            </a:endParaRPr>
          </a:p>
        </p:txBody>
      </p:sp>
      <p:pic>
        <p:nvPicPr>
          <p:cNvPr id="192" name="Google Shape;192;p23"/>
          <p:cNvPicPr preferRelativeResize="0"/>
          <p:nvPr/>
        </p:nvPicPr>
        <p:blipFill>
          <a:blip r:embed="rId4">
            <a:alphaModFix/>
          </a:blip>
          <a:stretch>
            <a:fillRect/>
          </a:stretch>
        </p:blipFill>
        <p:spPr>
          <a:xfrm>
            <a:off x="4081562" y="2086211"/>
            <a:ext cx="3544049" cy="1995301"/>
          </a:xfrm>
          <a:prstGeom prst="rect">
            <a:avLst/>
          </a:prstGeom>
          <a:noFill/>
          <a:ln>
            <a:noFill/>
          </a:ln>
        </p:spPr>
      </p:pic>
      <p:pic>
        <p:nvPicPr>
          <p:cNvPr id="193" name="Google Shape;193;p23"/>
          <p:cNvPicPr preferRelativeResize="0"/>
          <p:nvPr/>
        </p:nvPicPr>
        <p:blipFill>
          <a:blip r:embed="rId5">
            <a:alphaModFix/>
          </a:blip>
          <a:stretch>
            <a:fillRect/>
          </a:stretch>
        </p:blipFill>
        <p:spPr>
          <a:xfrm>
            <a:off x="214850" y="2110136"/>
            <a:ext cx="3762575" cy="19474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p:nvPr/>
        </p:nvSpPr>
        <p:spPr>
          <a:xfrm rot="10800000">
            <a:off x="4988225" y="-100"/>
            <a:ext cx="4160700" cy="5151000"/>
          </a:xfrm>
          <a:prstGeom prst="round1Rect">
            <a:avLst>
              <a:gd name="adj" fmla="val 50000"/>
            </a:avLst>
          </a:prstGeom>
          <a:solidFill>
            <a:srgbClr val="1213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4"/>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24"/>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01" name="Google Shape;201;p24"/>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202" name="Google Shape;202;p24"/>
          <p:cNvSpPr txBox="1"/>
          <p:nvPr/>
        </p:nvSpPr>
        <p:spPr>
          <a:xfrm>
            <a:off x="765525" y="434975"/>
            <a:ext cx="72453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dirty="0">
                <a:solidFill>
                  <a:schemeClr val="dk1"/>
                </a:solidFill>
                <a:latin typeface="Figtree Light"/>
                <a:ea typeface="Figtree Light"/>
                <a:cs typeface="Figtree Light"/>
                <a:sym typeface="Figtree Light"/>
              </a:rPr>
              <a:t>Our Experience -</a:t>
            </a:r>
            <a:r>
              <a:rPr lang="pl" sz="3000" b="1" dirty="0">
                <a:solidFill>
                  <a:schemeClr val="dk1"/>
                </a:solidFill>
                <a:latin typeface="Figtree"/>
                <a:ea typeface="Figtree"/>
                <a:cs typeface="Figtree"/>
                <a:sym typeface="Figtree"/>
              </a:rPr>
              <a:t> 360 ca</a:t>
            </a:r>
            <a:r>
              <a:rPr lang="pl" sz="3000" b="1" dirty="0">
                <a:solidFill>
                  <a:schemeClr val="lt1"/>
                </a:solidFill>
                <a:latin typeface="Figtree"/>
                <a:ea typeface="Figtree"/>
                <a:cs typeface="Figtree"/>
                <a:sym typeface="Figtree"/>
              </a:rPr>
              <a:t>sino player </a:t>
            </a:r>
            <a:r>
              <a:rPr lang="pl" sz="3000" b="1" dirty="0">
                <a:solidFill>
                  <a:schemeClr val="dk1"/>
                </a:solidFill>
                <a:latin typeface="Figtree"/>
                <a:ea typeface="Figtree"/>
                <a:cs typeface="Figtree"/>
                <a:sym typeface="Figtree"/>
              </a:rPr>
              <a:t>booster system</a:t>
            </a:r>
            <a:endParaRPr sz="2300" b="1" dirty="0">
              <a:solidFill>
                <a:srgbClr val="F4B10B"/>
              </a:solidFill>
              <a:latin typeface="Figtree"/>
              <a:ea typeface="Figtree"/>
              <a:cs typeface="Figtree"/>
              <a:sym typeface="Figtree"/>
            </a:endParaRPr>
          </a:p>
        </p:txBody>
      </p:sp>
      <p:sp>
        <p:nvSpPr>
          <p:cNvPr id="203" name="Google Shape;203;p24"/>
          <p:cNvSpPr txBox="1"/>
          <p:nvPr/>
        </p:nvSpPr>
        <p:spPr>
          <a:xfrm>
            <a:off x="766425" y="1861550"/>
            <a:ext cx="2825100" cy="6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500">
                <a:latin typeface="Figtree Light"/>
                <a:ea typeface="Figtree Light"/>
                <a:cs typeface="Figtree Light"/>
                <a:sym typeface="Figtree Light"/>
              </a:rPr>
              <a:t>Ouroboros dedicated game </a:t>
            </a:r>
            <a:endParaRPr sz="1500">
              <a:latin typeface="Figtree Light"/>
              <a:ea typeface="Figtree Light"/>
              <a:cs typeface="Figtree Light"/>
              <a:sym typeface="Figtree Light"/>
            </a:endParaRPr>
          </a:p>
          <a:p>
            <a:pPr marL="0" lvl="0" indent="0" algn="l" rtl="0">
              <a:spcBef>
                <a:spcPts val="0"/>
              </a:spcBef>
              <a:spcAft>
                <a:spcPts val="0"/>
              </a:spcAft>
              <a:buNone/>
            </a:pPr>
            <a:r>
              <a:rPr lang="pl" sz="1500">
                <a:latin typeface="Figtree Light"/>
                <a:ea typeface="Figtree Light"/>
                <a:cs typeface="Figtree Light"/>
                <a:sym typeface="Figtree Light"/>
              </a:rPr>
              <a:t>case study</a:t>
            </a:r>
            <a:endParaRPr sz="1500">
              <a:latin typeface="Figtree Light"/>
              <a:ea typeface="Figtree Light"/>
              <a:cs typeface="Figtree Light"/>
              <a:sym typeface="Figtree Light"/>
            </a:endParaRPr>
          </a:p>
        </p:txBody>
      </p:sp>
      <p:sp>
        <p:nvSpPr>
          <p:cNvPr id="204" name="Google Shape;204;p24"/>
          <p:cNvSpPr txBox="1"/>
          <p:nvPr/>
        </p:nvSpPr>
        <p:spPr>
          <a:xfrm>
            <a:off x="766425" y="2805925"/>
            <a:ext cx="2514900" cy="19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solidFill>
                  <a:schemeClr val="dk1"/>
                </a:solidFill>
                <a:latin typeface="Figtree Light"/>
                <a:ea typeface="Figtree Light"/>
                <a:cs typeface="Figtree Light"/>
                <a:sym typeface="Figtree Light"/>
              </a:rPr>
              <a:t>We created an innovative strategy for building loyalty and commitment throughout the customer's life. Through their activity in the casino, players could play the game in which, depending on the frequency and style of play, they could win prizes tailored to their profile.</a:t>
            </a:r>
            <a:endParaRPr sz="1200">
              <a:latin typeface="Figtree Light"/>
              <a:ea typeface="Figtree Light"/>
              <a:cs typeface="Figtree Light"/>
              <a:sym typeface="Figtree Light"/>
            </a:endParaRPr>
          </a:p>
        </p:txBody>
      </p:sp>
      <p:pic>
        <p:nvPicPr>
          <p:cNvPr id="205" name="Google Shape;205;p24"/>
          <p:cNvPicPr preferRelativeResize="0"/>
          <p:nvPr/>
        </p:nvPicPr>
        <p:blipFill>
          <a:blip r:embed="rId4">
            <a:alphaModFix/>
          </a:blip>
          <a:stretch>
            <a:fillRect/>
          </a:stretch>
        </p:blipFill>
        <p:spPr>
          <a:xfrm>
            <a:off x="3066875" y="1347050"/>
            <a:ext cx="3794191" cy="1932909"/>
          </a:xfrm>
          <a:prstGeom prst="rect">
            <a:avLst/>
          </a:prstGeom>
          <a:noFill/>
          <a:ln>
            <a:noFill/>
          </a:ln>
        </p:spPr>
      </p:pic>
      <p:pic>
        <p:nvPicPr>
          <p:cNvPr id="206" name="Google Shape;206;p24"/>
          <p:cNvPicPr preferRelativeResize="0"/>
          <p:nvPr/>
        </p:nvPicPr>
        <p:blipFill>
          <a:blip r:embed="rId5">
            <a:alphaModFix/>
          </a:blip>
          <a:stretch>
            <a:fillRect/>
          </a:stretch>
        </p:blipFill>
        <p:spPr>
          <a:xfrm>
            <a:off x="4012825" y="1420825"/>
            <a:ext cx="2764298" cy="1755349"/>
          </a:xfrm>
          <a:prstGeom prst="rect">
            <a:avLst/>
          </a:prstGeom>
          <a:noFill/>
          <a:ln>
            <a:noFill/>
          </a:ln>
        </p:spPr>
      </p:pic>
      <p:pic>
        <p:nvPicPr>
          <p:cNvPr id="207" name="Google Shape;207;p24"/>
          <p:cNvPicPr preferRelativeResize="0"/>
          <p:nvPr/>
        </p:nvPicPr>
        <p:blipFill>
          <a:blip r:embed="rId4">
            <a:alphaModFix/>
          </a:blip>
          <a:stretch>
            <a:fillRect/>
          </a:stretch>
        </p:blipFill>
        <p:spPr>
          <a:xfrm>
            <a:off x="4172284" y="2796739"/>
            <a:ext cx="3794191" cy="1932909"/>
          </a:xfrm>
          <a:prstGeom prst="rect">
            <a:avLst/>
          </a:prstGeom>
          <a:noFill/>
          <a:ln>
            <a:noFill/>
          </a:ln>
        </p:spPr>
      </p:pic>
      <p:pic>
        <p:nvPicPr>
          <p:cNvPr id="208" name="Google Shape;208;p24"/>
          <p:cNvPicPr preferRelativeResize="0"/>
          <p:nvPr/>
        </p:nvPicPr>
        <p:blipFill>
          <a:blip r:embed="rId6">
            <a:alphaModFix/>
          </a:blip>
          <a:stretch>
            <a:fillRect/>
          </a:stretch>
        </p:blipFill>
        <p:spPr>
          <a:xfrm>
            <a:off x="5143282" y="2866100"/>
            <a:ext cx="2729324" cy="17553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25"/>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15" name="Google Shape;215;p25"/>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216" name="Google Shape;216;p25"/>
          <p:cNvSpPr txBox="1"/>
          <p:nvPr/>
        </p:nvSpPr>
        <p:spPr>
          <a:xfrm>
            <a:off x="765525" y="434975"/>
            <a:ext cx="72453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Our Experience -</a:t>
            </a:r>
            <a:r>
              <a:rPr lang="pl" sz="3000" b="1">
                <a:latin typeface="Figtree"/>
                <a:ea typeface="Figtree"/>
                <a:cs typeface="Figtree"/>
                <a:sym typeface="Figtree"/>
              </a:rPr>
              <a:t> 360 casino player booster system</a:t>
            </a:r>
            <a:endParaRPr sz="2300" b="1">
              <a:latin typeface="Figtree"/>
              <a:ea typeface="Figtree"/>
              <a:cs typeface="Figtree"/>
              <a:sym typeface="Figtree"/>
            </a:endParaRPr>
          </a:p>
        </p:txBody>
      </p:sp>
      <p:sp>
        <p:nvSpPr>
          <p:cNvPr id="217" name="Google Shape;217;p25"/>
          <p:cNvSpPr txBox="1"/>
          <p:nvPr/>
        </p:nvSpPr>
        <p:spPr>
          <a:xfrm>
            <a:off x="765525" y="2774225"/>
            <a:ext cx="2256000" cy="19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solidFill>
                  <a:schemeClr val="dk1"/>
                </a:solidFill>
                <a:latin typeface="Figtree"/>
                <a:ea typeface="Figtree"/>
                <a:cs typeface="Figtree"/>
                <a:sym typeface="Figtree"/>
              </a:rPr>
              <a:t>Acquisition</a:t>
            </a:r>
            <a:endParaRPr sz="1200" b="1">
              <a:solidFill>
                <a:schemeClr val="dk1"/>
              </a:solidFill>
              <a:latin typeface="Figtree"/>
              <a:ea typeface="Figtree"/>
              <a:cs typeface="Figtree"/>
              <a:sym typeface="Figtree"/>
            </a:endParaRPr>
          </a:p>
          <a:p>
            <a:pPr marL="0" lvl="0" indent="0" algn="l" rtl="0">
              <a:spcBef>
                <a:spcPts val="0"/>
              </a:spcBef>
              <a:spcAft>
                <a:spcPts val="0"/>
              </a:spcAft>
              <a:buClr>
                <a:schemeClr val="dk1"/>
              </a:buClr>
              <a:buSzPts val="1100"/>
              <a:buFont typeface="Arial"/>
              <a:buNone/>
            </a:pPr>
            <a:endParaRPr sz="1200" b="1">
              <a:solidFill>
                <a:schemeClr val="dk1"/>
              </a:solidFill>
              <a:latin typeface="Figtree"/>
              <a:ea typeface="Figtree"/>
              <a:cs typeface="Figtree"/>
              <a:sym typeface="Figtree"/>
            </a:endParaRPr>
          </a:p>
          <a:p>
            <a:pPr marL="0" lvl="0" indent="0" algn="l" rtl="0">
              <a:spcBef>
                <a:spcPts val="0"/>
              </a:spcBef>
              <a:spcAft>
                <a:spcPts val="0"/>
              </a:spcAft>
              <a:buNone/>
            </a:pPr>
            <a:r>
              <a:rPr lang="pl" sz="800">
                <a:solidFill>
                  <a:schemeClr val="dk1"/>
                </a:solidFill>
                <a:latin typeface="Figtree Light"/>
                <a:ea typeface="Figtree Light"/>
                <a:cs typeface="Figtree Light"/>
                <a:sym typeface="Figtree Light"/>
              </a:rPr>
              <a:t>To encourage people to visit the casino, the player could play the game even on an external partner's website before registration, free of charge. If lucky, he could win a guaranteed or consolation prize that he could collect after registering in the casino.</a:t>
            </a:r>
            <a:endParaRPr sz="800">
              <a:solidFill>
                <a:schemeClr val="dk1"/>
              </a:solidFill>
              <a:latin typeface="Figtree Light"/>
              <a:ea typeface="Figtree Light"/>
              <a:cs typeface="Figtree Light"/>
              <a:sym typeface="Figtree Light"/>
            </a:endParaRPr>
          </a:p>
        </p:txBody>
      </p:sp>
      <p:sp>
        <p:nvSpPr>
          <p:cNvPr id="218" name="Google Shape;218;p25"/>
          <p:cNvSpPr txBox="1"/>
          <p:nvPr/>
        </p:nvSpPr>
        <p:spPr>
          <a:xfrm>
            <a:off x="765525" y="1519400"/>
            <a:ext cx="4835100" cy="49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500">
                <a:latin typeface="Figtree Light"/>
                <a:ea typeface="Figtree Light"/>
                <a:cs typeface="Figtree Light"/>
                <a:sym typeface="Figtree Light"/>
              </a:rPr>
              <a:t>Ouroboros dedicated game case study</a:t>
            </a:r>
            <a:endParaRPr sz="1500">
              <a:latin typeface="Figtree Light"/>
              <a:ea typeface="Figtree Light"/>
              <a:cs typeface="Figtree Light"/>
              <a:sym typeface="Figtree Light"/>
            </a:endParaRPr>
          </a:p>
        </p:txBody>
      </p:sp>
      <p:sp>
        <p:nvSpPr>
          <p:cNvPr id="219" name="Google Shape;219;p25"/>
          <p:cNvSpPr txBox="1"/>
          <p:nvPr/>
        </p:nvSpPr>
        <p:spPr>
          <a:xfrm>
            <a:off x="3344625" y="2774225"/>
            <a:ext cx="2256000" cy="25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solidFill>
                  <a:schemeClr val="dk1"/>
                </a:solidFill>
                <a:latin typeface="Figtree"/>
                <a:ea typeface="Figtree"/>
                <a:cs typeface="Figtree"/>
                <a:sym typeface="Figtree"/>
              </a:rPr>
              <a:t>Retention</a:t>
            </a:r>
            <a:endParaRPr sz="1200" b="1">
              <a:solidFill>
                <a:schemeClr val="dk1"/>
              </a:solidFill>
              <a:latin typeface="Figtree"/>
              <a:ea typeface="Figtree"/>
              <a:cs typeface="Figtree"/>
              <a:sym typeface="Figtree"/>
            </a:endParaRPr>
          </a:p>
          <a:p>
            <a:pPr marL="0" lvl="0" indent="0" algn="l" rtl="0">
              <a:spcBef>
                <a:spcPts val="0"/>
              </a:spcBef>
              <a:spcAft>
                <a:spcPts val="0"/>
              </a:spcAft>
              <a:buNone/>
            </a:pPr>
            <a:endParaRPr sz="1200" b="1">
              <a:solidFill>
                <a:schemeClr val="dk1"/>
              </a:solidFill>
              <a:latin typeface="Figtree"/>
              <a:ea typeface="Figtree"/>
              <a:cs typeface="Figtree"/>
              <a:sym typeface="Figtree"/>
            </a:endParaRPr>
          </a:p>
          <a:p>
            <a:pPr marL="0" lvl="0" indent="0" algn="l" rtl="0">
              <a:spcBef>
                <a:spcPts val="0"/>
              </a:spcBef>
              <a:spcAft>
                <a:spcPts val="0"/>
              </a:spcAft>
              <a:buNone/>
            </a:pPr>
            <a:r>
              <a:rPr lang="pl" sz="800">
                <a:solidFill>
                  <a:schemeClr val="dk1"/>
                </a:solidFill>
                <a:latin typeface="Figtree Light"/>
                <a:ea typeface="Figtree Light"/>
                <a:cs typeface="Figtree Light"/>
                <a:sym typeface="Figtree Light"/>
              </a:rPr>
              <a:t>The Ouroboros game accompanied the player throughout his entire life cycle and playing in the casino. For their activity, players received points that allowed them to play the promotional Ouroboros game, in which they could win additional prizes. Players decide how many points to spend on the game. Players also received rewards on the Ouroboros game related to birthdays, Valentine's Day, or other events organized in the casino. The Ouroboros game was the central promotional mechanism throughout the casino.</a:t>
            </a:r>
            <a:endParaRPr sz="800">
              <a:solidFill>
                <a:schemeClr val="dk1"/>
              </a:solidFill>
              <a:latin typeface="Figtree Light"/>
              <a:ea typeface="Figtree Light"/>
              <a:cs typeface="Figtree Light"/>
              <a:sym typeface="Figtree Light"/>
            </a:endParaRPr>
          </a:p>
        </p:txBody>
      </p:sp>
      <p:pic>
        <p:nvPicPr>
          <p:cNvPr id="220" name="Google Shape;220;p25"/>
          <p:cNvPicPr preferRelativeResize="0"/>
          <p:nvPr/>
        </p:nvPicPr>
        <p:blipFill>
          <a:blip r:embed="rId4">
            <a:alphaModFix/>
          </a:blip>
          <a:stretch>
            <a:fillRect/>
          </a:stretch>
        </p:blipFill>
        <p:spPr>
          <a:xfrm>
            <a:off x="8658704" y="4562825"/>
            <a:ext cx="258699" cy="166825"/>
          </a:xfrm>
          <a:prstGeom prst="rect">
            <a:avLst/>
          </a:prstGeom>
          <a:noFill/>
          <a:ln>
            <a:noFill/>
          </a:ln>
        </p:spPr>
      </p:pic>
      <p:sp>
        <p:nvSpPr>
          <p:cNvPr id="221" name="Google Shape;221;p25"/>
          <p:cNvSpPr txBox="1"/>
          <p:nvPr/>
        </p:nvSpPr>
        <p:spPr>
          <a:xfrm>
            <a:off x="5923725" y="2774225"/>
            <a:ext cx="2256000" cy="23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solidFill>
                  <a:schemeClr val="dk1"/>
                </a:solidFill>
                <a:latin typeface="Figtree"/>
                <a:ea typeface="Figtree"/>
                <a:cs typeface="Figtree"/>
                <a:sym typeface="Figtree"/>
              </a:rPr>
              <a:t>Reactivation</a:t>
            </a:r>
            <a:endParaRPr sz="1200" b="1">
              <a:solidFill>
                <a:schemeClr val="dk1"/>
              </a:solidFill>
              <a:latin typeface="Figtree"/>
              <a:ea typeface="Figtree"/>
              <a:cs typeface="Figtree"/>
              <a:sym typeface="Figtree"/>
            </a:endParaRPr>
          </a:p>
          <a:p>
            <a:pPr marL="0" lvl="0" indent="0" algn="l" rtl="0">
              <a:spcBef>
                <a:spcPts val="0"/>
              </a:spcBef>
              <a:spcAft>
                <a:spcPts val="0"/>
              </a:spcAft>
              <a:buNone/>
            </a:pPr>
            <a:endParaRPr sz="1200" b="1">
              <a:solidFill>
                <a:schemeClr val="dk1"/>
              </a:solidFill>
              <a:latin typeface="Figtree"/>
              <a:ea typeface="Figtree"/>
              <a:cs typeface="Figtree"/>
              <a:sym typeface="Figtree"/>
            </a:endParaRPr>
          </a:p>
          <a:p>
            <a:pPr marL="0" lvl="0" indent="0" algn="l" rtl="0">
              <a:spcBef>
                <a:spcPts val="0"/>
              </a:spcBef>
              <a:spcAft>
                <a:spcPts val="0"/>
              </a:spcAft>
              <a:buNone/>
            </a:pPr>
            <a:r>
              <a:rPr lang="pl" sz="800">
                <a:solidFill>
                  <a:schemeClr val="dk1"/>
                </a:solidFill>
                <a:latin typeface="Figtree Light"/>
                <a:ea typeface="Figtree Light"/>
                <a:cs typeface="Figtree Light"/>
                <a:sym typeface="Figtree Light"/>
              </a:rPr>
              <a:t>The game was ideal for conducting reactivation activities. Thanks to the wide range of prizes in the game, the casino operator could send a dedicated and sufficiently attractive offer for reinstatement based on the previous game. The points-collecting mechanism and progressive multipliers also made players see more sense in staying with a given operator. Additionally, after a long absence, players received information that they might lose the points.</a:t>
            </a:r>
            <a:endParaRPr sz="800">
              <a:solidFill>
                <a:schemeClr val="dk1"/>
              </a:solidFill>
              <a:latin typeface="Figtree Light"/>
              <a:ea typeface="Figtree Light"/>
              <a:cs typeface="Figtree Light"/>
              <a:sym typeface="Figtree Light"/>
            </a:endParaRPr>
          </a:p>
        </p:txBody>
      </p:sp>
      <p:sp>
        <p:nvSpPr>
          <p:cNvPr id="222" name="Google Shape;222;p25"/>
          <p:cNvSpPr/>
          <p:nvPr/>
        </p:nvSpPr>
        <p:spPr>
          <a:xfrm>
            <a:off x="879400" y="2095325"/>
            <a:ext cx="613500" cy="613500"/>
          </a:xfrm>
          <a:prstGeom prst="ellipse">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25"/>
          <p:cNvSpPr/>
          <p:nvPr/>
        </p:nvSpPr>
        <p:spPr>
          <a:xfrm>
            <a:off x="3426200" y="2095338"/>
            <a:ext cx="613500" cy="613500"/>
          </a:xfrm>
          <a:prstGeom prst="ellipse">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p25"/>
          <p:cNvSpPr/>
          <p:nvPr/>
        </p:nvSpPr>
        <p:spPr>
          <a:xfrm>
            <a:off x="6010350" y="2095313"/>
            <a:ext cx="613500" cy="613500"/>
          </a:xfrm>
          <a:prstGeom prst="ellipse">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5" name="Google Shape;225;p25"/>
          <p:cNvPicPr preferRelativeResize="0"/>
          <p:nvPr/>
        </p:nvPicPr>
        <p:blipFill>
          <a:blip r:embed="rId5">
            <a:alphaModFix/>
          </a:blip>
          <a:stretch>
            <a:fillRect/>
          </a:stretch>
        </p:blipFill>
        <p:spPr>
          <a:xfrm>
            <a:off x="6190075" y="2245500"/>
            <a:ext cx="313200" cy="313200"/>
          </a:xfrm>
          <a:prstGeom prst="rect">
            <a:avLst/>
          </a:prstGeom>
          <a:noFill/>
          <a:ln>
            <a:noFill/>
          </a:ln>
        </p:spPr>
      </p:pic>
      <p:pic>
        <p:nvPicPr>
          <p:cNvPr id="226" name="Google Shape;226;p25"/>
          <p:cNvPicPr preferRelativeResize="0"/>
          <p:nvPr/>
        </p:nvPicPr>
        <p:blipFill>
          <a:blip r:embed="rId6">
            <a:alphaModFix/>
          </a:blip>
          <a:stretch>
            <a:fillRect/>
          </a:stretch>
        </p:blipFill>
        <p:spPr>
          <a:xfrm>
            <a:off x="1029550" y="2245488"/>
            <a:ext cx="313199" cy="313199"/>
          </a:xfrm>
          <a:prstGeom prst="rect">
            <a:avLst/>
          </a:prstGeom>
          <a:noFill/>
          <a:ln>
            <a:noFill/>
          </a:ln>
        </p:spPr>
      </p:pic>
      <p:pic>
        <p:nvPicPr>
          <p:cNvPr id="227" name="Google Shape;227;p25"/>
          <p:cNvPicPr preferRelativeResize="0"/>
          <p:nvPr/>
        </p:nvPicPr>
        <p:blipFill>
          <a:blip r:embed="rId7">
            <a:alphaModFix/>
          </a:blip>
          <a:stretch>
            <a:fillRect/>
          </a:stretch>
        </p:blipFill>
        <p:spPr>
          <a:xfrm>
            <a:off x="3576350" y="2245488"/>
            <a:ext cx="313201" cy="313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6"/>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34" name="Google Shape;234;p26"/>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235" name="Google Shape;235;p26"/>
          <p:cNvSpPr txBox="1"/>
          <p:nvPr/>
        </p:nvSpPr>
        <p:spPr>
          <a:xfrm>
            <a:off x="765525" y="434975"/>
            <a:ext cx="72453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Our Experience -</a:t>
            </a:r>
            <a:r>
              <a:rPr lang="pl" sz="3000" b="1">
                <a:latin typeface="Figtree"/>
                <a:ea typeface="Figtree"/>
                <a:cs typeface="Figtree"/>
                <a:sym typeface="Figtree"/>
              </a:rPr>
              <a:t> retention system</a:t>
            </a:r>
            <a:endParaRPr sz="2300" b="1">
              <a:latin typeface="Figtree"/>
              <a:ea typeface="Figtree"/>
              <a:cs typeface="Figtree"/>
              <a:sym typeface="Figtree"/>
            </a:endParaRPr>
          </a:p>
        </p:txBody>
      </p:sp>
      <p:pic>
        <p:nvPicPr>
          <p:cNvPr id="236" name="Google Shape;236;p26"/>
          <p:cNvPicPr preferRelativeResize="0"/>
          <p:nvPr/>
        </p:nvPicPr>
        <p:blipFill>
          <a:blip r:embed="rId4">
            <a:alphaModFix/>
          </a:blip>
          <a:stretch>
            <a:fillRect/>
          </a:stretch>
        </p:blipFill>
        <p:spPr>
          <a:xfrm>
            <a:off x="8658704" y="4562825"/>
            <a:ext cx="258699" cy="166825"/>
          </a:xfrm>
          <a:prstGeom prst="rect">
            <a:avLst/>
          </a:prstGeom>
          <a:noFill/>
          <a:ln>
            <a:noFill/>
          </a:ln>
        </p:spPr>
      </p:pic>
      <p:pic>
        <p:nvPicPr>
          <p:cNvPr id="237" name="Google Shape;237;p26"/>
          <p:cNvPicPr preferRelativeResize="0"/>
          <p:nvPr/>
        </p:nvPicPr>
        <p:blipFill>
          <a:blip r:embed="rId5">
            <a:alphaModFix/>
          </a:blip>
          <a:stretch>
            <a:fillRect/>
          </a:stretch>
        </p:blipFill>
        <p:spPr>
          <a:xfrm>
            <a:off x="3554625" y="1013826"/>
            <a:ext cx="5936748" cy="3956848"/>
          </a:xfrm>
          <a:prstGeom prst="rect">
            <a:avLst/>
          </a:prstGeom>
          <a:noFill/>
          <a:ln>
            <a:noFill/>
          </a:ln>
        </p:spPr>
      </p:pic>
      <p:sp>
        <p:nvSpPr>
          <p:cNvPr id="238" name="Google Shape;238;p26"/>
          <p:cNvSpPr txBox="1"/>
          <p:nvPr/>
        </p:nvSpPr>
        <p:spPr>
          <a:xfrm>
            <a:off x="766425" y="1300650"/>
            <a:ext cx="3748800" cy="3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1200">
                <a:solidFill>
                  <a:schemeClr val="dk1"/>
                </a:solidFill>
                <a:latin typeface="Figtree Light"/>
                <a:ea typeface="Figtree Light"/>
                <a:cs typeface="Figtree Light"/>
                <a:sym typeface="Figtree Light"/>
              </a:rPr>
              <a:t>We have created an iGaming player retention tool that extends casino platform possibilities in marketing actions to increase player retention and engagement by offering unique and interactive promotion models.</a:t>
            </a: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r>
              <a:rPr lang="pl" sz="1200">
                <a:solidFill>
                  <a:schemeClr val="dk1"/>
                </a:solidFill>
                <a:latin typeface="Figtree Light"/>
                <a:ea typeface="Figtree Light"/>
                <a:cs typeface="Figtree Light"/>
                <a:sym typeface="Figtree Light"/>
              </a:rPr>
              <a:t>Our tool is an intermediate layer between the frontend and backend, which builds customized promotions and marketing automation.</a:t>
            </a: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200">
              <a:solidFill>
                <a:schemeClr val="dk1"/>
              </a:solidFill>
              <a:latin typeface="Figtree Light"/>
              <a:ea typeface="Figtree Light"/>
              <a:cs typeface="Figtree Light"/>
              <a:sym typeface="Figtree Light"/>
            </a:endParaRPr>
          </a:p>
          <a:p>
            <a:pPr marL="457200" lvl="0" indent="-304800" algn="l" rtl="0">
              <a:spcBef>
                <a:spcPts val="0"/>
              </a:spcBef>
              <a:spcAft>
                <a:spcPts val="0"/>
              </a:spcAft>
              <a:buClr>
                <a:srgbClr val="F4B10B"/>
              </a:buClr>
              <a:buSzPts val="1200"/>
              <a:buFont typeface="Figtree Light"/>
              <a:buChar char="●"/>
            </a:pPr>
            <a:r>
              <a:rPr lang="pl" sz="1200">
                <a:solidFill>
                  <a:schemeClr val="dk1"/>
                </a:solidFill>
                <a:latin typeface="Figtree Light"/>
                <a:ea typeface="Figtree Light"/>
                <a:cs typeface="Figtree Light"/>
                <a:sym typeface="Figtree Light"/>
              </a:rPr>
              <a:t>Software for the casino platform in the “On-Top” architecture</a:t>
            </a:r>
            <a:endParaRPr sz="1200">
              <a:solidFill>
                <a:schemeClr val="dk1"/>
              </a:solidFill>
              <a:latin typeface="Figtree Light"/>
              <a:ea typeface="Figtree Light"/>
              <a:cs typeface="Figtree Light"/>
              <a:sym typeface="Figtree Light"/>
            </a:endParaRPr>
          </a:p>
          <a:p>
            <a:pPr marL="457200" lvl="0" indent="-304800" algn="l" rtl="0">
              <a:spcBef>
                <a:spcPts val="0"/>
              </a:spcBef>
              <a:spcAft>
                <a:spcPts val="0"/>
              </a:spcAft>
              <a:buClr>
                <a:srgbClr val="F4B10B"/>
              </a:buClr>
              <a:buSzPts val="1200"/>
              <a:buFont typeface="Figtree Light"/>
              <a:buChar char="●"/>
            </a:pPr>
            <a:r>
              <a:rPr lang="pl" sz="1200">
                <a:solidFill>
                  <a:schemeClr val="dk1"/>
                </a:solidFill>
                <a:latin typeface="Figtree Light"/>
                <a:ea typeface="Figtree Light"/>
                <a:cs typeface="Figtree Light"/>
                <a:sym typeface="Figtree Light"/>
              </a:rPr>
              <a:t>Extension of the platform increasing the flexibility of marketing activities</a:t>
            </a:r>
            <a:endParaRPr sz="1200">
              <a:solidFill>
                <a:schemeClr val="dk1"/>
              </a:solidFill>
              <a:latin typeface="Figtree Light"/>
              <a:ea typeface="Figtree Light"/>
              <a:cs typeface="Figtree Light"/>
              <a:sym typeface="Figtree Light"/>
            </a:endParaRPr>
          </a:p>
          <a:p>
            <a:pPr marL="457200" lvl="0" indent="-304800" algn="l" rtl="0">
              <a:spcBef>
                <a:spcPts val="0"/>
              </a:spcBef>
              <a:spcAft>
                <a:spcPts val="0"/>
              </a:spcAft>
              <a:buClr>
                <a:srgbClr val="F4B10B"/>
              </a:buClr>
              <a:buSzPts val="1200"/>
              <a:buFont typeface="Figtree Light"/>
              <a:buChar char="●"/>
            </a:pPr>
            <a:r>
              <a:rPr lang="pl" sz="1200">
                <a:solidFill>
                  <a:schemeClr val="dk1"/>
                </a:solidFill>
                <a:latin typeface="Figtree Light"/>
                <a:ea typeface="Figtree Light"/>
                <a:cs typeface="Figtree Light"/>
                <a:sym typeface="Figtree Light"/>
              </a:rPr>
              <a:t>Real-time interactive promotions in multiplayer mode, with different types of rewards - free spins, bonus money, real money.</a:t>
            </a:r>
            <a:endParaRPr sz="1200">
              <a:solidFill>
                <a:schemeClr val="dk1"/>
              </a:solidFill>
              <a:latin typeface="Figtree Light"/>
              <a:ea typeface="Figtree Light"/>
              <a:cs typeface="Figtree Light"/>
              <a:sym typeface="Figtre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p:nvPr/>
        </p:nvSpPr>
        <p:spPr>
          <a:xfrm rot="10800000">
            <a:off x="5128625" y="-100"/>
            <a:ext cx="4020300" cy="5151000"/>
          </a:xfrm>
          <a:prstGeom prst="round1Rect">
            <a:avLst>
              <a:gd name="adj" fmla="val 50000"/>
            </a:avLst>
          </a:prstGeom>
          <a:solidFill>
            <a:srgbClr val="1213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4" name="Google Shape;244;p27"/>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27"/>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46" name="Google Shape;246;p27"/>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247" name="Google Shape;247;p27"/>
          <p:cNvSpPr txBox="1"/>
          <p:nvPr/>
        </p:nvSpPr>
        <p:spPr>
          <a:xfrm>
            <a:off x="765525" y="434975"/>
            <a:ext cx="72453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dk1"/>
                </a:solidFill>
                <a:latin typeface="Figtree Light"/>
                <a:ea typeface="Figtree Light"/>
                <a:cs typeface="Figtree Light"/>
                <a:sym typeface="Figtree Light"/>
              </a:rPr>
              <a:t>Our Experience -</a:t>
            </a:r>
            <a:r>
              <a:rPr lang="pl" sz="3000" b="1">
                <a:solidFill>
                  <a:schemeClr val="dk1"/>
                </a:solidFill>
                <a:latin typeface="Figtree"/>
                <a:ea typeface="Figtree"/>
                <a:cs typeface="Figtree"/>
                <a:sym typeface="Figtree"/>
              </a:rPr>
              <a:t> Lottery </a:t>
            </a:r>
            <a:r>
              <a:rPr lang="pl" sz="3000" b="1">
                <a:solidFill>
                  <a:schemeClr val="lt1"/>
                </a:solidFill>
                <a:latin typeface="Figtree"/>
                <a:ea typeface="Figtree"/>
                <a:cs typeface="Figtree"/>
                <a:sym typeface="Figtree"/>
              </a:rPr>
              <a:t>tech</a:t>
            </a:r>
            <a:endParaRPr sz="2300" b="1">
              <a:solidFill>
                <a:schemeClr val="lt1"/>
              </a:solidFill>
              <a:latin typeface="Figtree"/>
              <a:ea typeface="Figtree"/>
              <a:cs typeface="Figtree"/>
              <a:sym typeface="Figtree"/>
            </a:endParaRPr>
          </a:p>
        </p:txBody>
      </p:sp>
      <p:sp>
        <p:nvSpPr>
          <p:cNvPr id="248" name="Google Shape;248;p27"/>
          <p:cNvSpPr txBox="1"/>
          <p:nvPr/>
        </p:nvSpPr>
        <p:spPr>
          <a:xfrm>
            <a:off x="766425" y="1300650"/>
            <a:ext cx="3748800" cy="345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000">
                <a:solidFill>
                  <a:schemeClr val="dk1"/>
                </a:solidFill>
                <a:latin typeface="Figtree Light"/>
                <a:ea typeface="Figtree Light"/>
                <a:cs typeface="Figtree Light"/>
                <a:sym typeface="Figtree Light"/>
              </a:rPr>
              <a:t>We have created a platform for conducting lottery games, operating in 2 models:</a:t>
            </a: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000">
              <a:solidFill>
                <a:schemeClr val="dk1"/>
              </a:solidFill>
              <a:latin typeface="Figtree Light"/>
              <a:ea typeface="Figtree Light"/>
              <a:cs typeface="Figtree Light"/>
              <a:sym typeface="Figtree Light"/>
            </a:endParaRPr>
          </a:p>
          <a:p>
            <a:pPr marL="457200" lvl="0" indent="-292100" algn="l" rtl="0">
              <a:spcBef>
                <a:spcPts val="0"/>
              </a:spcBef>
              <a:spcAft>
                <a:spcPts val="0"/>
              </a:spcAft>
              <a:buClr>
                <a:srgbClr val="F4B10B"/>
              </a:buClr>
              <a:buSzPts val="1000"/>
              <a:buFont typeface="Figtree ExtraBold"/>
              <a:buChar char="●"/>
            </a:pPr>
            <a:r>
              <a:rPr lang="pl" sz="1000">
                <a:solidFill>
                  <a:schemeClr val="dk1"/>
                </a:solidFill>
                <a:latin typeface="Figtree Light"/>
                <a:ea typeface="Figtree Light"/>
                <a:cs typeface="Figtree Light"/>
                <a:sym typeface="Figtree Light"/>
              </a:rPr>
              <a:t>Commission model - involves accepting coupons with numbers selected by the player, and then the agents purchase them on behalf of customers.</a:t>
            </a:r>
            <a:endParaRPr sz="1000">
              <a:solidFill>
                <a:schemeClr val="dk1"/>
              </a:solidFill>
              <a:latin typeface="Figtree Light"/>
              <a:ea typeface="Figtree Light"/>
              <a:cs typeface="Figtree Light"/>
              <a:sym typeface="Figtree Light"/>
            </a:endParaRPr>
          </a:p>
          <a:p>
            <a:pPr marL="457200" lvl="0" indent="-292100" algn="l" rtl="0">
              <a:spcBef>
                <a:spcPts val="0"/>
              </a:spcBef>
              <a:spcAft>
                <a:spcPts val="0"/>
              </a:spcAft>
              <a:buClr>
                <a:srgbClr val="F4B10B"/>
              </a:buClr>
              <a:buSzPts val="1000"/>
              <a:buFont typeface="Figtree ExtraBold"/>
              <a:buChar char="●"/>
            </a:pPr>
            <a:r>
              <a:rPr lang="pl" sz="1000">
                <a:solidFill>
                  <a:schemeClr val="dk1"/>
                </a:solidFill>
                <a:latin typeface="Figtree Light"/>
                <a:ea typeface="Figtree Light"/>
                <a:cs typeface="Figtree Light"/>
                <a:sym typeface="Figtree Light"/>
              </a:rPr>
              <a:t>Insurance model - depending on the jackpot amount and other variables selected by the operator, it is possible to decide whether to insure a given coupon or send it to the lottery organizer.</a:t>
            </a: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None/>
            </a:pPr>
            <a:r>
              <a:rPr lang="pl" sz="1000">
                <a:solidFill>
                  <a:schemeClr val="dk1"/>
                </a:solidFill>
                <a:latin typeface="Figtree Light"/>
                <a:ea typeface="Figtree Light"/>
                <a:cs typeface="Figtree Light"/>
                <a:sym typeface="Figtree Light"/>
              </a:rPr>
              <a:t>The platform operated under a Curaçao license, meeting all licensing requirements regarding KYC, AML, and reporting to the regulator. The platform allowed several activities related to acquisition, retention, and reactivation, and it was compliant with the requirements of individual markets and operators. </a:t>
            </a: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r>
              <a:rPr lang="pl" sz="1000">
                <a:solidFill>
                  <a:schemeClr val="dk1"/>
                </a:solidFill>
                <a:latin typeface="Figtree Light"/>
                <a:ea typeface="Figtree Light"/>
                <a:cs typeface="Figtree Light"/>
                <a:sym typeface="Figtree Light"/>
              </a:rPr>
              <a:t>Having CMS and CRM systems allowed it to freely conduct marketing activities at every stage of the customer life cycle. Integration with payment systems, external email marketing tools, and social media operators was also possible.</a:t>
            </a: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0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1000">
              <a:solidFill>
                <a:schemeClr val="dk1"/>
              </a:solidFill>
              <a:latin typeface="Figtree Light"/>
              <a:ea typeface="Figtree Light"/>
              <a:cs typeface="Figtree Light"/>
              <a:sym typeface="Figtree Light"/>
            </a:endParaRPr>
          </a:p>
        </p:txBody>
      </p:sp>
      <p:pic>
        <p:nvPicPr>
          <p:cNvPr id="249" name="Google Shape;249;p27"/>
          <p:cNvPicPr preferRelativeResize="0"/>
          <p:nvPr/>
        </p:nvPicPr>
        <p:blipFill>
          <a:blip r:embed="rId4">
            <a:alphaModFix/>
          </a:blip>
          <a:stretch>
            <a:fillRect/>
          </a:stretch>
        </p:blipFill>
        <p:spPr>
          <a:xfrm>
            <a:off x="4679549" y="1390650"/>
            <a:ext cx="1931988" cy="2530299"/>
          </a:xfrm>
          <a:prstGeom prst="rect">
            <a:avLst/>
          </a:prstGeom>
          <a:noFill/>
          <a:ln>
            <a:noFill/>
          </a:ln>
        </p:spPr>
      </p:pic>
      <p:pic>
        <p:nvPicPr>
          <p:cNvPr id="250" name="Google Shape;250;p27"/>
          <p:cNvPicPr preferRelativeResize="0"/>
          <p:nvPr/>
        </p:nvPicPr>
        <p:blipFill>
          <a:blip r:embed="rId5">
            <a:alphaModFix/>
          </a:blip>
          <a:stretch>
            <a:fillRect/>
          </a:stretch>
        </p:blipFill>
        <p:spPr>
          <a:xfrm>
            <a:off x="6078835" y="2032528"/>
            <a:ext cx="1931988" cy="2530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28"/>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57" name="Google Shape;257;p28"/>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258" name="Google Shape;258;p28"/>
          <p:cNvSpPr txBox="1"/>
          <p:nvPr/>
        </p:nvSpPr>
        <p:spPr>
          <a:xfrm>
            <a:off x="765525" y="434975"/>
            <a:ext cx="78933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Our Experience -</a:t>
            </a:r>
            <a:r>
              <a:rPr lang="pl" sz="3000" b="1">
                <a:latin typeface="Figtree"/>
                <a:ea typeface="Figtree"/>
                <a:cs typeface="Figtree"/>
                <a:sym typeface="Figtree"/>
              </a:rPr>
              <a:t> skill based games </a:t>
            </a:r>
            <a:endParaRPr sz="3000" b="1">
              <a:latin typeface="Figtree"/>
              <a:ea typeface="Figtree"/>
              <a:cs typeface="Figtree"/>
              <a:sym typeface="Figtree"/>
            </a:endParaRPr>
          </a:p>
          <a:p>
            <a:pPr marL="0" lvl="0" indent="0" algn="l" rtl="0">
              <a:spcBef>
                <a:spcPts val="0"/>
              </a:spcBef>
              <a:spcAft>
                <a:spcPts val="0"/>
              </a:spcAft>
              <a:buNone/>
            </a:pPr>
            <a:r>
              <a:rPr lang="pl" sz="3000" b="1">
                <a:latin typeface="Figtree"/>
                <a:ea typeface="Figtree"/>
                <a:cs typeface="Figtree"/>
                <a:sym typeface="Figtree"/>
              </a:rPr>
              <a:t>platform</a:t>
            </a:r>
            <a:endParaRPr sz="3000" b="1">
              <a:latin typeface="Figtree"/>
              <a:ea typeface="Figtree"/>
              <a:cs typeface="Figtree"/>
              <a:sym typeface="Figtree"/>
            </a:endParaRPr>
          </a:p>
        </p:txBody>
      </p:sp>
      <p:pic>
        <p:nvPicPr>
          <p:cNvPr id="259" name="Google Shape;259;p28"/>
          <p:cNvPicPr preferRelativeResize="0"/>
          <p:nvPr/>
        </p:nvPicPr>
        <p:blipFill>
          <a:blip r:embed="rId4">
            <a:alphaModFix/>
          </a:blip>
          <a:stretch>
            <a:fillRect/>
          </a:stretch>
        </p:blipFill>
        <p:spPr>
          <a:xfrm>
            <a:off x="8658704" y="4562825"/>
            <a:ext cx="258699" cy="166825"/>
          </a:xfrm>
          <a:prstGeom prst="rect">
            <a:avLst/>
          </a:prstGeom>
          <a:noFill/>
          <a:ln>
            <a:noFill/>
          </a:ln>
        </p:spPr>
      </p:pic>
      <p:sp>
        <p:nvSpPr>
          <p:cNvPr id="260" name="Google Shape;260;p28"/>
          <p:cNvSpPr txBox="1"/>
          <p:nvPr/>
        </p:nvSpPr>
        <p:spPr>
          <a:xfrm>
            <a:off x="765525" y="1635525"/>
            <a:ext cx="3439500" cy="3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1200">
                <a:solidFill>
                  <a:schemeClr val="dk1"/>
                </a:solidFill>
                <a:latin typeface="Figtree Light"/>
                <a:ea typeface="Figtree Light"/>
                <a:cs typeface="Figtree Light"/>
                <a:sym typeface="Figtree Light"/>
              </a:rPr>
              <a:t>We have created a quiz platform where players can compete with each other and win real money and in-kind prizes using their knowledge and skills. The potential services market is unlimited, and quizzing can be daily entertainment for any audience. The rules are simple and based on well-known game shows, which are popular in every corner of the world.</a:t>
            </a: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Clr>
                <a:schemeClr val="dk1"/>
              </a:buClr>
              <a:buSzPts val="1100"/>
              <a:buFont typeface="Arial"/>
              <a:buNone/>
            </a:pPr>
            <a:r>
              <a:rPr lang="pl" sz="1200">
                <a:solidFill>
                  <a:schemeClr val="dk1"/>
                </a:solidFill>
                <a:latin typeface="Figtree Light"/>
                <a:ea typeface="Figtree Light"/>
                <a:cs typeface="Figtree Light"/>
                <a:sym typeface="Figtree Light"/>
              </a:rPr>
              <a:t>All must-have features included real-time push driven data events using WebSockets to increase gamification and engagement, award-winning tournaments, ready-to-implement payment provider integrations that support credit and debit cards, and many more.</a:t>
            </a:r>
            <a:endParaRPr sz="1200">
              <a:solidFill>
                <a:schemeClr val="dk1"/>
              </a:solidFill>
              <a:latin typeface="Figtree Light"/>
              <a:ea typeface="Figtree Light"/>
              <a:cs typeface="Figtree Light"/>
              <a:sym typeface="Figtree Light"/>
            </a:endParaRPr>
          </a:p>
        </p:txBody>
      </p:sp>
      <p:pic>
        <p:nvPicPr>
          <p:cNvPr id="261" name="Google Shape;261;p28"/>
          <p:cNvPicPr preferRelativeResize="0"/>
          <p:nvPr/>
        </p:nvPicPr>
        <p:blipFill rotWithShape="1">
          <a:blip r:embed="rId5">
            <a:alphaModFix/>
          </a:blip>
          <a:srcRect l="-980" r="979"/>
          <a:stretch/>
        </p:blipFill>
        <p:spPr>
          <a:xfrm>
            <a:off x="3586700" y="1217288"/>
            <a:ext cx="5264200" cy="3806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9"/>
          <p:cNvPicPr preferRelativeResize="0"/>
          <p:nvPr/>
        </p:nvPicPr>
        <p:blipFill>
          <a:blip r:embed="rId3">
            <a:alphaModFix/>
          </a:blip>
          <a:stretch>
            <a:fillRect/>
          </a:stretch>
        </p:blipFill>
        <p:spPr>
          <a:xfrm>
            <a:off x="4572067" y="670088"/>
            <a:ext cx="1394830" cy="1394833"/>
          </a:xfrm>
          <a:prstGeom prst="rect">
            <a:avLst/>
          </a:prstGeom>
          <a:noFill/>
          <a:ln>
            <a:noFill/>
          </a:ln>
        </p:spPr>
      </p:pic>
      <p:sp>
        <p:nvSpPr>
          <p:cNvPr id="267" name="Google Shape;267;p29"/>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29"/>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269" name="Google Shape;269;p29"/>
          <p:cNvPicPr preferRelativeResize="0"/>
          <p:nvPr/>
        </p:nvPicPr>
        <p:blipFill rotWithShape="1">
          <a:blip r:embed="rId4">
            <a:alphaModFix/>
          </a:blip>
          <a:srcRect/>
          <a:stretch/>
        </p:blipFill>
        <p:spPr>
          <a:xfrm>
            <a:off x="8658704" y="4562825"/>
            <a:ext cx="258699" cy="166825"/>
          </a:xfrm>
          <a:prstGeom prst="rect">
            <a:avLst/>
          </a:prstGeom>
          <a:noFill/>
          <a:ln>
            <a:noFill/>
          </a:ln>
        </p:spPr>
      </p:pic>
      <p:sp>
        <p:nvSpPr>
          <p:cNvPr id="270" name="Google Shape;270;p29"/>
          <p:cNvSpPr txBox="1"/>
          <p:nvPr/>
        </p:nvSpPr>
        <p:spPr>
          <a:xfrm>
            <a:off x="765525" y="434975"/>
            <a:ext cx="3313200" cy="7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Experienced </a:t>
            </a:r>
            <a:r>
              <a:rPr lang="pl" sz="3000" b="1">
                <a:latin typeface="Figtree"/>
                <a:ea typeface="Figtree"/>
                <a:cs typeface="Figtree"/>
                <a:sym typeface="Figtree"/>
              </a:rPr>
              <a:t>Team</a:t>
            </a:r>
            <a:endParaRPr sz="2300" b="1">
              <a:latin typeface="Figtree"/>
              <a:ea typeface="Figtree"/>
              <a:cs typeface="Figtree"/>
              <a:sym typeface="Figtree"/>
            </a:endParaRPr>
          </a:p>
        </p:txBody>
      </p:sp>
      <p:pic>
        <p:nvPicPr>
          <p:cNvPr id="271" name="Google Shape;271;p29"/>
          <p:cNvPicPr preferRelativeResize="0"/>
          <p:nvPr/>
        </p:nvPicPr>
        <p:blipFill>
          <a:blip r:embed="rId5">
            <a:alphaModFix/>
          </a:blip>
          <a:stretch>
            <a:fillRect/>
          </a:stretch>
        </p:blipFill>
        <p:spPr>
          <a:xfrm>
            <a:off x="8658704" y="4562825"/>
            <a:ext cx="258699" cy="166825"/>
          </a:xfrm>
          <a:prstGeom prst="rect">
            <a:avLst/>
          </a:prstGeom>
          <a:noFill/>
          <a:ln>
            <a:noFill/>
          </a:ln>
        </p:spPr>
      </p:pic>
      <p:sp>
        <p:nvSpPr>
          <p:cNvPr id="272" name="Google Shape;272;p29"/>
          <p:cNvSpPr txBox="1"/>
          <p:nvPr/>
        </p:nvSpPr>
        <p:spPr>
          <a:xfrm>
            <a:off x="765525" y="2064925"/>
            <a:ext cx="2921100" cy="2497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pl" sz="2300">
                <a:solidFill>
                  <a:srgbClr val="F4B10B"/>
                </a:solidFill>
                <a:latin typeface="Figtree ExtraBold"/>
                <a:ea typeface="Figtree ExtraBold"/>
                <a:cs typeface="Figtree ExtraBold"/>
                <a:sym typeface="Figtree ExtraBold"/>
              </a:rPr>
              <a:t>10+ </a:t>
            </a:r>
            <a:r>
              <a:rPr lang="pl" sz="2300">
                <a:solidFill>
                  <a:schemeClr val="dk1"/>
                </a:solidFill>
                <a:latin typeface="Figtree ExtraBold"/>
                <a:ea typeface="Figtree ExtraBold"/>
                <a:cs typeface="Figtree ExtraBold"/>
                <a:sym typeface="Figtree ExtraBold"/>
              </a:rPr>
              <a:t>years of experience</a:t>
            </a:r>
            <a:endParaRPr sz="2300">
              <a:solidFill>
                <a:schemeClr val="dk1"/>
              </a:solidFill>
              <a:latin typeface="Figtree ExtraBold"/>
              <a:ea typeface="Figtree ExtraBold"/>
              <a:cs typeface="Figtree ExtraBold"/>
              <a:sym typeface="Figtree ExtraBold"/>
            </a:endParaRPr>
          </a:p>
          <a:p>
            <a:pPr marL="0" lvl="0" indent="0" algn="l" rtl="0">
              <a:spcBef>
                <a:spcPts val="0"/>
              </a:spcBef>
              <a:spcAft>
                <a:spcPts val="0"/>
              </a:spcAft>
              <a:buNone/>
            </a:pPr>
            <a:r>
              <a:rPr lang="pl" sz="1200">
                <a:solidFill>
                  <a:schemeClr val="dk1"/>
                </a:solidFill>
                <a:latin typeface="Figtree Light"/>
                <a:ea typeface="Figtree Light"/>
                <a:cs typeface="Figtree Light"/>
                <a:sym typeface="Figtree Light"/>
              </a:rPr>
              <a:t>in the iGaming business</a:t>
            </a: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None/>
            </a:pPr>
            <a:endParaRPr sz="1200">
              <a:solidFill>
                <a:schemeClr val="dk1"/>
              </a:solidFill>
              <a:latin typeface="Figtree Light"/>
              <a:ea typeface="Figtree Light"/>
              <a:cs typeface="Figtree Light"/>
              <a:sym typeface="Figtree Light"/>
            </a:endParaRPr>
          </a:p>
          <a:p>
            <a:pPr marL="0" lvl="0" indent="0" algn="l" rtl="0">
              <a:lnSpc>
                <a:spcPct val="90000"/>
              </a:lnSpc>
              <a:spcBef>
                <a:spcPts val="0"/>
              </a:spcBef>
              <a:spcAft>
                <a:spcPts val="0"/>
              </a:spcAft>
              <a:buNone/>
            </a:pPr>
            <a:r>
              <a:rPr lang="pl" sz="2300">
                <a:solidFill>
                  <a:srgbClr val="F4B10B"/>
                </a:solidFill>
                <a:latin typeface="Figtree ExtraBold"/>
                <a:ea typeface="Figtree ExtraBold"/>
                <a:cs typeface="Figtree ExtraBold"/>
                <a:sym typeface="Figtree ExtraBold"/>
              </a:rPr>
              <a:t>25+</a:t>
            </a:r>
            <a:r>
              <a:rPr lang="pl" sz="2300">
                <a:solidFill>
                  <a:schemeClr val="dk1"/>
                </a:solidFill>
                <a:latin typeface="Figtree ExtraBold"/>
                <a:ea typeface="Figtree ExtraBold"/>
                <a:cs typeface="Figtree ExtraBold"/>
                <a:sym typeface="Figtree ExtraBold"/>
              </a:rPr>
              <a:t> years of experience</a:t>
            </a:r>
            <a:endParaRPr sz="2300">
              <a:solidFill>
                <a:schemeClr val="dk1"/>
              </a:solidFill>
              <a:latin typeface="Figtree ExtraBold"/>
              <a:ea typeface="Figtree ExtraBold"/>
              <a:cs typeface="Figtree ExtraBold"/>
              <a:sym typeface="Figtree ExtraBold"/>
            </a:endParaRPr>
          </a:p>
          <a:p>
            <a:pPr marL="0" lvl="0" indent="0" algn="l" rtl="0">
              <a:spcBef>
                <a:spcPts val="0"/>
              </a:spcBef>
              <a:spcAft>
                <a:spcPts val="0"/>
              </a:spcAft>
              <a:buNone/>
            </a:pPr>
            <a:r>
              <a:rPr lang="pl" sz="1200">
                <a:solidFill>
                  <a:schemeClr val="dk1"/>
                </a:solidFill>
                <a:latin typeface="Figtree Light"/>
                <a:ea typeface="Figtree Light"/>
                <a:cs typeface="Figtree Light"/>
                <a:sym typeface="Figtree Light"/>
              </a:rPr>
              <a:t>in a Software Development </a:t>
            </a:r>
            <a:endParaRPr sz="1200">
              <a:solidFill>
                <a:schemeClr val="dk1"/>
              </a:solidFill>
              <a:latin typeface="Figtree Light"/>
              <a:ea typeface="Figtree Light"/>
              <a:cs typeface="Figtree Light"/>
              <a:sym typeface="Figtree Light"/>
            </a:endParaRPr>
          </a:p>
          <a:p>
            <a:pPr marL="0" lvl="0" indent="0" algn="l" rtl="0">
              <a:spcBef>
                <a:spcPts val="0"/>
              </a:spcBef>
              <a:spcAft>
                <a:spcPts val="0"/>
              </a:spcAft>
              <a:buNone/>
            </a:pPr>
            <a:r>
              <a:rPr lang="pl" sz="1200">
                <a:solidFill>
                  <a:schemeClr val="dk1"/>
                </a:solidFill>
                <a:latin typeface="Figtree Light"/>
                <a:ea typeface="Figtree Light"/>
                <a:cs typeface="Figtree Light"/>
                <a:sym typeface="Figtree Light"/>
              </a:rPr>
              <a:t>and Project Management </a:t>
            </a:r>
            <a:endParaRPr sz="1200">
              <a:solidFill>
                <a:schemeClr val="dk1"/>
              </a:solidFill>
              <a:latin typeface="Figtree Light"/>
              <a:ea typeface="Figtree Light"/>
              <a:cs typeface="Figtree Light"/>
              <a:sym typeface="Figtree Light"/>
            </a:endParaRPr>
          </a:p>
        </p:txBody>
      </p:sp>
      <p:pic>
        <p:nvPicPr>
          <p:cNvPr id="273" name="Google Shape;273;p29"/>
          <p:cNvPicPr preferRelativeResize="0"/>
          <p:nvPr/>
        </p:nvPicPr>
        <p:blipFill>
          <a:blip r:embed="rId6">
            <a:alphaModFix/>
          </a:blip>
          <a:stretch>
            <a:fillRect/>
          </a:stretch>
        </p:blipFill>
        <p:spPr>
          <a:xfrm>
            <a:off x="6434829" y="2745297"/>
            <a:ext cx="1394817" cy="1394827"/>
          </a:xfrm>
          <a:prstGeom prst="rect">
            <a:avLst/>
          </a:prstGeom>
          <a:noFill/>
          <a:ln>
            <a:noFill/>
          </a:ln>
        </p:spPr>
      </p:pic>
      <p:pic>
        <p:nvPicPr>
          <p:cNvPr id="274" name="Google Shape;274;p29"/>
          <p:cNvPicPr preferRelativeResize="0"/>
          <p:nvPr/>
        </p:nvPicPr>
        <p:blipFill>
          <a:blip r:embed="rId7">
            <a:alphaModFix/>
          </a:blip>
          <a:stretch>
            <a:fillRect/>
          </a:stretch>
        </p:blipFill>
        <p:spPr>
          <a:xfrm>
            <a:off x="6434839" y="670088"/>
            <a:ext cx="1394830" cy="1394833"/>
          </a:xfrm>
          <a:prstGeom prst="rect">
            <a:avLst/>
          </a:prstGeom>
          <a:noFill/>
          <a:ln>
            <a:noFill/>
          </a:ln>
        </p:spPr>
      </p:pic>
      <p:sp>
        <p:nvSpPr>
          <p:cNvPr id="275" name="Google Shape;275;p29"/>
          <p:cNvSpPr txBox="1"/>
          <p:nvPr/>
        </p:nvSpPr>
        <p:spPr>
          <a:xfrm>
            <a:off x="4572000" y="2129915"/>
            <a:ext cx="1395000" cy="4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900" b="1">
                <a:solidFill>
                  <a:schemeClr val="dk1"/>
                </a:solidFill>
                <a:latin typeface="Figtree"/>
                <a:ea typeface="Figtree"/>
                <a:cs typeface="Figtree"/>
                <a:sym typeface="Figtree"/>
              </a:rPr>
              <a:t>Tomasz Szymański</a:t>
            </a:r>
            <a:endParaRPr sz="900" b="1">
              <a:solidFill>
                <a:schemeClr val="dk1"/>
              </a:solidFill>
              <a:latin typeface="Figtree"/>
              <a:ea typeface="Figtree"/>
              <a:cs typeface="Figtree"/>
              <a:sym typeface="Figtree"/>
            </a:endParaRPr>
          </a:p>
          <a:p>
            <a:pPr marL="0" lvl="0" indent="0" algn="ctr" rtl="0">
              <a:spcBef>
                <a:spcPts val="0"/>
              </a:spcBef>
              <a:spcAft>
                <a:spcPts val="0"/>
              </a:spcAft>
              <a:buNone/>
            </a:pPr>
            <a:r>
              <a:rPr lang="pl" sz="900">
                <a:solidFill>
                  <a:schemeClr val="dk1"/>
                </a:solidFill>
                <a:latin typeface="Figtree Light"/>
                <a:ea typeface="Figtree Light"/>
                <a:cs typeface="Figtree Light"/>
                <a:sym typeface="Figtree Light"/>
              </a:rPr>
              <a:t>Business Consultant</a:t>
            </a:r>
            <a:endParaRPr sz="900">
              <a:solidFill>
                <a:schemeClr val="dk1"/>
              </a:solidFill>
              <a:latin typeface="Figtree Light"/>
              <a:ea typeface="Figtree Light"/>
              <a:cs typeface="Figtree Light"/>
              <a:sym typeface="Figtree Light"/>
            </a:endParaRPr>
          </a:p>
        </p:txBody>
      </p:sp>
      <p:sp>
        <p:nvSpPr>
          <p:cNvPr id="276" name="Google Shape;276;p29"/>
          <p:cNvSpPr txBox="1"/>
          <p:nvPr/>
        </p:nvSpPr>
        <p:spPr>
          <a:xfrm>
            <a:off x="6434757" y="2129915"/>
            <a:ext cx="1395000" cy="4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900" b="1">
                <a:solidFill>
                  <a:schemeClr val="dk1"/>
                </a:solidFill>
                <a:latin typeface="Figtree"/>
                <a:ea typeface="Figtree"/>
                <a:cs typeface="Figtree"/>
                <a:sym typeface="Figtree"/>
              </a:rPr>
              <a:t>Rafał Wójcik</a:t>
            </a:r>
            <a:endParaRPr sz="900" b="1">
              <a:solidFill>
                <a:schemeClr val="dk1"/>
              </a:solidFill>
              <a:latin typeface="Figtree"/>
              <a:ea typeface="Figtree"/>
              <a:cs typeface="Figtree"/>
              <a:sym typeface="Figtree"/>
            </a:endParaRPr>
          </a:p>
          <a:p>
            <a:pPr marL="0" lvl="0" indent="0" algn="ctr" rtl="0">
              <a:spcBef>
                <a:spcPts val="0"/>
              </a:spcBef>
              <a:spcAft>
                <a:spcPts val="0"/>
              </a:spcAft>
              <a:buNone/>
            </a:pPr>
            <a:r>
              <a:rPr lang="pl" sz="900">
                <a:solidFill>
                  <a:schemeClr val="dk1"/>
                </a:solidFill>
                <a:latin typeface="Figtree Light"/>
                <a:ea typeface="Figtree Light"/>
                <a:cs typeface="Figtree Light"/>
                <a:sym typeface="Figtree Light"/>
              </a:rPr>
              <a:t>Product Owner</a:t>
            </a:r>
            <a:endParaRPr sz="900">
              <a:solidFill>
                <a:schemeClr val="dk1"/>
              </a:solidFill>
              <a:latin typeface="Figtree Light"/>
              <a:ea typeface="Figtree Light"/>
              <a:cs typeface="Figtree Light"/>
              <a:sym typeface="Figtree Light"/>
            </a:endParaRPr>
          </a:p>
        </p:txBody>
      </p:sp>
      <p:sp>
        <p:nvSpPr>
          <p:cNvPr id="277" name="Google Shape;277;p29"/>
          <p:cNvSpPr txBox="1"/>
          <p:nvPr/>
        </p:nvSpPr>
        <p:spPr>
          <a:xfrm>
            <a:off x="6434763" y="4201010"/>
            <a:ext cx="1395000" cy="4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900" b="1">
                <a:solidFill>
                  <a:schemeClr val="dk1"/>
                </a:solidFill>
                <a:latin typeface="Figtree"/>
                <a:ea typeface="Figtree"/>
                <a:cs typeface="Figtree"/>
                <a:sym typeface="Figtree"/>
              </a:rPr>
              <a:t>Paweł Kolanecki</a:t>
            </a:r>
            <a:endParaRPr sz="900" b="1">
              <a:solidFill>
                <a:schemeClr val="dk1"/>
              </a:solidFill>
              <a:latin typeface="Figtree"/>
              <a:ea typeface="Figtree"/>
              <a:cs typeface="Figtree"/>
              <a:sym typeface="Figtree"/>
            </a:endParaRPr>
          </a:p>
          <a:p>
            <a:pPr marL="0" lvl="0" indent="0" algn="ctr" rtl="0">
              <a:spcBef>
                <a:spcPts val="0"/>
              </a:spcBef>
              <a:spcAft>
                <a:spcPts val="0"/>
              </a:spcAft>
              <a:buNone/>
            </a:pPr>
            <a:r>
              <a:rPr lang="pl" sz="900">
                <a:solidFill>
                  <a:schemeClr val="dk1"/>
                </a:solidFill>
                <a:latin typeface="Figtree Light"/>
                <a:ea typeface="Figtree Light"/>
                <a:cs typeface="Figtree Light"/>
                <a:sym typeface="Figtree Light"/>
              </a:rPr>
              <a:t>Software Architect</a:t>
            </a:r>
            <a:endParaRPr sz="900">
              <a:solidFill>
                <a:schemeClr val="dk1"/>
              </a:solidFill>
              <a:latin typeface="Figtree Light"/>
              <a:ea typeface="Figtree Light"/>
              <a:cs typeface="Figtree Light"/>
              <a:sym typeface="Figtree Light"/>
            </a:endParaRPr>
          </a:p>
        </p:txBody>
      </p:sp>
      <p:pic>
        <p:nvPicPr>
          <p:cNvPr id="278" name="Google Shape;278;p29"/>
          <p:cNvPicPr preferRelativeResize="0"/>
          <p:nvPr/>
        </p:nvPicPr>
        <p:blipFill>
          <a:blip r:embed="rId7">
            <a:alphaModFix/>
          </a:blip>
          <a:stretch>
            <a:fillRect/>
          </a:stretch>
        </p:blipFill>
        <p:spPr>
          <a:xfrm>
            <a:off x="4572089" y="2745288"/>
            <a:ext cx="1394830" cy="1394833"/>
          </a:xfrm>
          <a:prstGeom prst="rect">
            <a:avLst/>
          </a:prstGeom>
          <a:noFill/>
          <a:ln>
            <a:noFill/>
          </a:ln>
        </p:spPr>
      </p:pic>
      <p:sp>
        <p:nvSpPr>
          <p:cNvPr id="279" name="Google Shape;279;p29"/>
          <p:cNvSpPr txBox="1"/>
          <p:nvPr/>
        </p:nvSpPr>
        <p:spPr>
          <a:xfrm>
            <a:off x="4572007" y="4205115"/>
            <a:ext cx="1395000" cy="45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900" b="1">
                <a:solidFill>
                  <a:schemeClr val="dk1"/>
                </a:solidFill>
                <a:latin typeface="Figtree"/>
                <a:ea typeface="Figtree"/>
                <a:cs typeface="Figtree"/>
                <a:sym typeface="Figtree"/>
              </a:rPr>
              <a:t>Artur Różycki</a:t>
            </a:r>
            <a:endParaRPr sz="900" b="1">
              <a:solidFill>
                <a:schemeClr val="dk1"/>
              </a:solidFill>
              <a:latin typeface="Figtree"/>
              <a:ea typeface="Figtree"/>
              <a:cs typeface="Figtree"/>
              <a:sym typeface="Figtree"/>
            </a:endParaRPr>
          </a:p>
          <a:p>
            <a:pPr marL="0" lvl="0" indent="0" algn="ctr" rtl="0">
              <a:spcBef>
                <a:spcPts val="0"/>
              </a:spcBef>
              <a:spcAft>
                <a:spcPts val="0"/>
              </a:spcAft>
              <a:buNone/>
            </a:pPr>
            <a:r>
              <a:rPr lang="pl" sz="900">
                <a:solidFill>
                  <a:schemeClr val="dk1"/>
                </a:solidFill>
                <a:latin typeface="Figtree Light"/>
                <a:ea typeface="Figtree Light"/>
                <a:cs typeface="Figtree Light"/>
                <a:sym typeface="Figtree Light"/>
              </a:rPr>
              <a:t>Affiliate Manager</a:t>
            </a:r>
            <a:endParaRPr sz="900">
              <a:solidFill>
                <a:schemeClr val="dk1"/>
              </a:solidFill>
              <a:latin typeface="Figtree Light"/>
              <a:ea typeface="Figtree Light"/>
              <a:cs typeface="Figtree Light"/>
              <a:sym typeface="Figtree Light"/>
            </a:endParaRPr>
          </a:p>
        </p:txBody>
      </p:sp>
      <p:pic>
        <p:nvPicPr>
          <p:cNvPr id="280" name="Google Shape;280;p29"/>
          <p:cNvPicPr preferRelativeResize="0"/>
          <p:nvPr/>
        </p:nvPicPr>
        <p:blipFill>
          <a:blip r:embed="rId8">
            <a:alphaModFix/>
          </a:blip>
          <a:stretch>
            <a:fillRect/>
          </a:stretch>
        </p:blipFill>
        <p:spPr>
          <a:xfrm>
            <a:off x="6434829" y="670100"/>
            <a:ext cx="1394823" cy="139482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0"/>
          <p:cNvSpPr/>
          <p:nvPr/>
        </p:nvSpPr>
        <p:spPr>
          <a:xfrm rot="10800000" flipH="1">
            <a:off x="0" y="125"/>
            <a:ext cx="4321500" cy="4227000"/>
          </a:xfrm>
          <a:prstGeom prst="round1Rect">
            <a:avLst>
              <a:gd name="adj" fmla="val 16667"/>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6" name="Google Shape;286;p30"/>
          <p:cNvPicPr preferRelativeResize="0"/>
          <p:nvPr/>
        </p:nvPicPr>
        <p:blipFill>
          <a:blip r:embed="rId3">
            <a:alphaModFix/>
          </a:blip>
          <a:stretch>
            <a:fillRect/>
          </a:stretch>
        </p:blipFill>
        <p:spPr>
          <a:xfrm>
            <a:off x="2499875" y="588125"/>
            <a:ext cx="6625126" cy="4422149"/>
          </a:xfrm>
          <a:prstGeom prst="rect">
            <a:avLst/>
          </a:prstGeom>
          <a:noFill/>
          <a:ln>
            <a:noFill/>
          </a:ln>
        </p:spPr>
      </p:pic>
      <p:sp>
        <p:nvSpPr>
          <p:cNvPr id="287" name="Google Shape;287;p30"/>
          <p:cNvSpPr txBox="1"/>
          <p:nvPr/>
        </p:nvSpPr>
        <p:spPr>
          <a:xfrm>
            <a:off x="2070475" y="4399150"/>
            <a:ext cx="19539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Grzybowska 2 Street,</a:t>
            </a:r>
            <a:endParaRPr sz="1200">
              <a:latin typeface="Figtree Light"/>
              <a:ea typeface="Figtree Light"/>
              <a:cs typeface="Figtree Light"/>
              <a:sym typeface="Figtree Light"/>
            </a:endParaRPr>
          </a:p>
          <a:p>
            <a:pPr marL="0" lvl="0" indent="0" algn="l" rtl="0">
              <a:spcBef>
                <a:spcPts val="0"/>
              </a:spcBef>
              <a:spcAft>
                <a:spcPts val="0"/>
              </a:spcAft>
              <a:buNone/>
            </a:pPr>
            <a:r>
              <a:rPr lang="pl" sz="1200">
                <a:latin typeface="Figtree Light"/>
                <a:ea typeface="Figtree Light"/>
                <a:cs typeface="Figtree Light"/>
                <a:sym typeface="Figtree Light"/>
              </a:rPr>
              <a:t>00-131 Warsaw, Poland</a:t>
            </a:r>
            <a:endParaRPr sz="1200">
              <a:latin typeface="Figtree Light"/>
              <a:ea typeface="Figtree Light"/>
              <a:cs typeface="Figtree Light"/>
              <a:sym typeface="Figtree Light"/>
            </a:endParaRPr>
          </a:p>
        </p:txBody>
      </p:sp>
      <p:sp>
        <p:nvSpPr>
          <p:cNvPr id="288" name="Google Shape;288;p30"/>
          <p:cNvSpPr txBox="1"/>
          <p:nvPr/>
        </p:nvSpPr>
        <p:spPr>
          <a:xfrm>
            <a:off x="765525" y="1350150"/>
            <a:ext cx="37128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3000" b="1">
                <a:solidFill>
                  <a:schemeClr val="lt1"/>
                </a:solidFill>
                <a:latin typeface="Figtree"/>
                <a:ea typeface="Figtree"/>
                <a:cs typeface="Figtree"/>
                <a:sym typeface="Figtree"/>
              </a:rPr>
              <a:t>iGaming</a:t>
            </a:r>
            <a:endParaRPr sz="3000" b="1">
              <a:solidFill>
                <a:schemeClr val="lt1"/>
              </a:solidFill>
              <a:latin typeface="Figtree"/>
              <a:ea typeface="Figtree"/>
              <a:cs typeface="Figtree"/>
              <a:sym typeface="Figtree"/>
            </a:endParaRPr>
          </a:p>
          <a:p>
            <a:pPr marL="0" lvl="0" indent="0" algn="l" rtl="0">
              <a:spcBef>
                <a:spcPts val="0"/>
              </a:spcBef>
              <a:spcAft>
                <a:spcPts val="0"/>
              </a:spcAft>
              <a:buClr>
                <a:schemeClr val="dk1"/>
              </a:buClr>
              <a:buSzPts val="1100"/>
              <a:buFont typeface="Arial"/>
              <a:buNone/>
            </a:pPr>
            <a:r>
              <a:rPr lang="pl" sz="3000">
                <a:solidFill>
                  <a:schemeClr val="lt1"/>
                </a:solidFill>
                <a:latin typeface="Figtree Light"/>
                <a:ea typeface="Figtree Light"/>
                <a:cs typeface="Figtree Light"/>
                <a:sym typeface="Figtree Light"/>
              </a:rPr>
              <a:t>Technology</a:t>
            </a:r>
            <a:endParaRPr sz="3000">
              <a:solidFill>
                <a:schemeClr val="lt1"/>
              </a:solidFill>
              <a:latin typeface="Figtree Light"/>
              <a:ea typeface="Figtree Light"/>
              <a:cs typeface="Figtree Light"/>
              <a:sym typeface="Figtree Light"/>
            </a:endParaRPr>
          </a:p>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Provider</a:t>
            </a:r>
            <a:endParaRPr sz="3000">
              <a:solidFill>
                <a:schemeClr val="lt1"/>
              </a:solidFill>
              <a:latin typeface="Figtree Light"/>
              <a:ea typeface="Figtree Light"/>
              <a:cs typeface="Figtree Light"/>
              <a:sym typeface="Figtree Light"/>
            </a:endParaRPr>
          </a:p>
        </p:txBody>
      </p:sp>
      <p:sp>
        <p:nvSpPr>
          <p:cNvPr id="289" name="Google Shape;289;p30"/>
          <p:cNvSpPr txBox="1"/>
          <p:nvPr/>
        </p:nvSpPr>
        <p:spPr>
          <a:xfrm>
            <a:off x="765513" y="4399150"/>
            <a:ext cx="12669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1200" b="1">
                <a:latin typeface="Figtree"/>
                <a:ea typeface="Figtree"/>
                <a:cs typeface="Figtree"/>
                <a:sym typeface="Figtree"/>
              </a:rPr>
              <a:t>BetWinSoft</a:t>
            </a:r>
            <a:endParaRPr sz="1200" b="1">
              <a:latin typeface="Figtree"/>
              <a:ea typeface="Figtree"/>
              <a:cs typeface="Figtree"/>
              <a:sym typeface="Figtree"/>
            </a:endParaRPr>
          </a:p>
          <a:p>
            <a:pPr marL="0" lvl="0" indent="0" algn="l" rtl="0">
              <a:spcBef>
                <a:spcPts val="0"/>
              </a:spcBef>
              <a:spcAft>
                <a:spcPts val="0"/>
              </a:spcAft>
              <a:buNone/>
            </a:pPr>
            <a:r>
              <a:rPr lang="pl" sz="1200">
                <a:latin typeface="Figtree Light"/>
                <a:ea typeface="Figtree Light"/>
                <a:cs typeface="Figtree Light"/>
                <a:sym typeface="Figtree Light"/>
              </a:rPr>
              <a:t>Sygnisoft SA</a:t>
            </a:r>
            <a:endParaRPr sz="1200">
              <a:latin typeface="Figtree Light"/>
              <a:ea typeface="Figtree Light"/>
              <a:cs typeface="Figtree Light"/>
              <a:sym typeface="Figtree Light"/>
            </a:endParaRPr>
          </a:p>
        </p:txBody>
      </p:sp>
      <p:sp>
        <p:nvSpPr>
          <p:cNvPr id="290" name="Google Shape;290;p30"/>
          <p:cNvSpPr txBox="1"/>
          <p:nvPr/>
        </p:nvSpPr>
        <p:spPr>
          <a:xfrm>
            <a:off x="765525" y="3190550"/>
            <a:ext cx="36093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latin typeface="Figtree"/>
                <a:ea typeface="Figtree"/>
                <a:cs typeface="Figtree"/>
                <a:sym typeface="Figtree"/>
              </a:rPr>
              <a:t>Tomasz Szymański</a:t>
            </a:r>
            <a:endParaRPr sz="1200" b="1">
              <a:latin typeface="Figtree"/>
              <a:ea typeface="Figtree"/>
              <a:cs typeface="Figtree"/>
              <a:sym typeface="Figtree"/>
            </a:endParaRPr>
          </a:p>
          <a:p>
            <a:pPr marL="0" lvl="0" indent="0" algn="l" rtl="0">
              <a:spcBef>
                <a:spcPts val="0"/>
              </a:spcBef>
              <a:spcAft>
                <a:spcPts val="0"/>
              </a:spcAft>
              <a:buNone/>
            </a:pPr>
            <a:r>
              <a:rPr lang="pl" sz="1200">
                <a:latin typeface="Figtree Light"/>
                <a:ea typeface="Figtree Light"/>
                <a:cs typeface="Figtree Light"/>
                <a:sym typeface="Figtree Light"/>
              </a:rPr>
              <a:t>Email:  t.szymanski@sygnisoft.com</a:t>
            </a:r>
            <a:endParaRPr sz="1200">
              <a:latin typeface="Figtree Light"/>
              <a:ea typeface="Figtree Light"/>
              <a:cs typeface="Figtree Light"/>
              <a:sym typeface="Figtree Light"/>
            </a:endParaRPr>
          </a:p>
          <a:p>
            <a:pPr marL="0" lvl="0" indent="0" algn="l" rtl="0">
              <a:spcBef>
                <a:spcPts val="0"/>
              </a:spcBef>
              <a:spcAft>
                <a:spcPts val="0"/>
              </a:spcAft>
              <a:buNone/>
            </a:pPr>
            <a:r>
              <a:rPr lang="pl" sz="1200">
                <a:latin typeface="Figtree Light"/>
                <a:ea typeface="Figtree Light"/>
                <a:cs typeface="Figtree Light"/>
                <a:sym typeface="Figtree Light"/>
              </a:rPr>
              <a:t>Tel.:  +48 501 878 977</a:t>
            </a:r>
            <a:endParaRPr sz="1200">
              <a:latin typeface="Figtree Light"/>
              <a:ea typeface="Figtree Light"/>
              <a:cs typeface="Figtree Light"/>
              <a:sym typeface="Figtree Light"/>
            </a:endParaRPr>
          </a:p>
          <a:p>
            <a:pPr marL="0" lvl="0" indent="0" algn="l" rtl="0">
              <a:spcBef>
                <a:spcPts val="0"/>
              </a:spcBef>
              <a:spcAft>
                <a:spcPts val="0"/>
              </a:spcAft>
              <a:buNone/>
            </a:pPr>
            <a:endParaRPr sz="1200">
              <a:latin typeface="Figtree Light"/>
              <a:ea typeface="Figtree Light"/>
              <a:cs typeface="Figtree Light"/>
              <a:sym typeface="Figtree Light"/>
            </a:endParaRPr>
          </a:p>
          <a:p>
            <a:pPr marL="0" lvl="0" indent="0" algn="l" rtl="0">
              <a:spcBef>
                <a:spcPts val="0"/>
              </a:spcBef>
              <a:spcAft>
                <a:spcPts val="0"/>
              </a:spcAft>
              <a:buNone/>
            </a:pPr>
            <a:endParaRPr sz="1200">
              <a:latin typeface="Figtree Light"/>
              <a:ea typeface="Figtree Light"/>
              <a:cs typeface="Figtree Light"/>
              <a:sym typeface="Figtree Light"/>
            </a:endParaRPr>
          </a:p>
        </p:txBody>
      </p:sp>
      <p:pic>
        <p:nvPicPr>
          <p:cNvPr id="291" name="Google Shape;291;p30"/>
          <p:cNvPicPr preferRelativeResize="0"/>
          <p:nvPr/>
        </p:nvPicPr>
        <p:blipFill>
          <a:blip r:embed="rId4">
            <a:alphaModFix/>
          </a:blip>
          <a:stretch>
            <a:fillRect/>
          </a:stretch>
        </p:blipFill>
        <p:spPr>
          <a:xfrm>
            <a:off x="861850" y="513850"/>
            <a:ext cx="2133248" cy="341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p:nvPr/>
        </p:nvSpPr>
        <p:spPr>
          <a:xfrm>
            <a:off x="765525" y="1477675"/>
            <a:ext cx="3173400" cy="30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At BetWinSoft, we specialize in delivering customized iGaming solutions to empower companies with a competitive edge. With over </a:t>
            </a:r>
            <a:r>
              <a:rPr lang="pl" sz="1200" b="1">
                <a:latin typeface="Figtree"/>
                <a:ea typeface="Figtree"/>
                <a:cs typeface="Figtree"/>
                <a:sym typeface="Figtree"/>
              </a:rPr>
              <a:t>10 years of experience </a:t>
            </a:r>
            <a:r>
              <a:rPr lang="pl" sz="1200">
                <a:latin typeface="Figtree Light"/>
                <a:ea typeface="Figtree Light"/>
                <a:cs typeface="Figtree Light"/>
                <a:sym typeface="Figtree Light"/>
              </a:rPr>
              <a:t>in the industry, we have built and operated successful online casinos in international markets, adhering to diverse regulatory frameworks. Our expertise also extends to the development of lottery systems.</a:t>
            </a:r>
            <a:endParaRPr sz="1200">
              <a:latin typeface="Figtree Light"/>
              <a:ea typeface="Figtree Light"/>
              <a:cs typeface="Figtree Light"/>
              <a:sym typeface="Figtree Light"/>
            </a:endParaRPr>
          </a:p>
          <a:p>
            <a:pPr marL="0" lvl="0" indent="0" algn="l" rtl="0">
              <a:spcBef>
                <a:spcPts val="0"/>
              </a:spcBef>
              <a:spcAft>
                <a:spcPts val="0"/>
              </a:spcAft>
              <a:buNone/>
            </a:pPr>
            <a:endParaRPr sz="1200">
              <a:latin typeface="Figtree Light"/>
              <a:ea typeface="Figtree Light"/>
              <a:cs typeface="Figtree Light"/>
              <a:sym typeface="Figtree Light"/>
            </a:endParaRPr>
          </a:p>
          <a:p>
            <a:pPr marL="0" lvl="0" indent="0" algn="l" rtl="0">
              <a:spcBef>
                <a:spcPts val="0"/>
              </a:spcBef>
              <a:spcAft>
                <a:spcPts val="0"/>
              </a:spcAft>
              <a:buNone/>
            </a:pPr>
            <a:r>
              <a:rPr lang="pl" sz="1200">
                <a:latin typeface="Figtree Light"/>
                <a:ea typeface="Figtree Light"/>
                <a:cs typeface="Figtree Light"/>
                <a:sym typeface="Figtree Light"/>
              </a:rPr>
              <a:t>With a team of over </a:t>
            </a:r>
            <a:r>
              <a:rPr lang="pl" sz="1200" b="1">
                <a:latin typeface="Figtree"/>
                <a:ea typeface="Figtree"/>
                <a:cs typeface="Figtree"/>
                <a:sym typeface="Figtree"/>
              </a:rPr>
              <a:t>30 skilled professionals, </a:t>
            </a:r>
            <a:r>
              <a:rPr lang="pl" sz="1200">
                <a:latin typeface="Figtree Light"/>
                <a:ea typeface="Figtree Light"/>
                <a:cs typeface="Figtree Light"/>
                <a:sym typeface="Figtree Light"/>
              </a:rPr>
              <a:t>including analysts, developers, and managers, we leverage our 25 years of software development expertise to meet your unique needs. </a:t>
            </a:r>
            <a:endParaRPr sz="1200">
              <a:latin typeface="Figtree Light"/>
              <a:ea typeface="Figtree Light"/>
              <a:cs typeface="Figtree Light"/>
              <a:sym typeface="Figtree Light"/>
            </a:endParaRPr>
          </a:p>
        </p:txBody>
      </p:sp>
      <p:sp>
        <p:nvSpPr>
          <p:cNvPr id="64" name="Google Shape;64;p14"/>
          <p:cNvSpPr txBox="1"/>
          <p:nvPr/>
        </p:nvSpPr>
        <p:spPr>
          <a:xfrm>
            <a:off x="5772188" y="1328525"/>
            <a:ext cx="1802100" cy="5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000">
                <a:latin typeface="Figtree Light"/>
                <a:ea typeface="Figtree Light"/>
                <a:cs typeface="Figtree Light"/>
                <a:sym typeface="Figtree Light"/>
              </a:rPr>
              <a:t>A part of Sygnisoft Group</a:t>
            </a:r>
            <a:endParaRPr sz="1000">
              <a:latin typeface="Figtree Light"/>
              <a:ea typeface="Figtree Light"/>
              <a:cs typeface="Figtree Light"/>
              <a:sym typeface="Figtree Light"/>
            </a:endParaRPr>
          </a:p>
        </p:txBody>
      </p:sp>
      <p:pic>
        <p:nvPicPr>
          <p:cNvPr id="65" name="Google Shape;65;p14"/>
          <p:cNvPicPr preferRelativeResize="0"/>
          <p:nvPr/>
        </p:nvPicPr>
        <p:blipFill>
          <a:blip r:embed="rId3">
            <a:alphaModFix/>
          </a:blip>
          <a:stretch>
            <a:fillRect/>
          </a:stretch>
        </p:blipFill>
        <p:spPr>
          <a:xfrm>
            <a:off x="5806426" y="2036775"/>
            <a:ext cx="1666913" cy="329616"/>
          </a:xfrm>
          <a:prstGeom prst="rect">
            <a:avLst/>
          </a:prstGeom>
          <a:noFill/>
          <a:ln>
            <a:noFill/>
          </a:ln>
        </p:spPr>
      </p:pic>
      <p:pic>
        <p:nvPicPr>
          <p:cNvPr id="66" name="Google Shape;66;p14"/>
          <p:cNvPicPr preferRelativeResize="0"/>
          <p:nvPr/>
        </p:nvPicPr>
        <p:blipFill>
          <a:blip r:embed="rId4">
            <a:alphaModFix/>
          </a:blip>
          <a:stretch>
            <a:fillRect/>
          </a:stretch>
        </p:blipFill>
        <p:spPr>
          <a:xfrm>
            <a:off x="5873140" y="3909395"/>
            <a:ext cx="1666913" cy="280780"/>
          </a:xfrm>
          <a:prstGeom prst="rect">
            <a:avLst/>
          </a:prstGeom>
          <a:noFill/>
          <a:ln>
            <a:noFill/>
          </a:ln>
        </p:spPr>
      </p:pic>
      <p:pic>
        <p:nvPicPr>
          <p:cNvPr id="67" name="Google Shape;67;p14"/>
          <p:cNvPicPr preferRelativeResize="0"/>
          <p:nvPr/>
        </p:nvPicPr>
        <p:blipFill>
          <a:blip r:embed="rId5">
            <a:alphaModFix/>
          </a:blip>
          <a:stretch>
            <a:fillRect/>
          </a:stretch>
        </p:blipFill>
        <p:spPr>
          <a:xfrm>
            <a:off x="5873140" y="2928339"/>
            <a:ext cx="1666913" cy="419151"/>
          </a:xfrm>
          <a:prstGeom prst="rect">
            <a:avLst/>
          </a:prstGeom>
          <a:noFill/>
          <a:ln>
            <a:noFill/>
          </a:ln>
        </p:spPr>
      </p:pic>
      <p:sp>
        <p:nvSpPr>
          <p:cNvPr id="68" name="Google Shape;68;p14"/>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4"/>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70" name="Google Shape;70;p14"/>
          <p:cNvPicPr preferRelativeResize="0"/>
          <p:nvPr/>
        </p:nvPicPr>
        <p:blipFill>
          <a:blip r:embed="rId6">
            <a:alphaModFix/>
          </a:blip>
          <a:stretch>
            <a:fillRect/>
          </a:stretch>
        </p:blipFill>
        <p:spPr>
          <a:xfrm>
            <a:off x="8658704" y="4562825"/>
            <a:ext cx="258699" cy="166825"/>
          </a:xfrm>
          <a:prstGeom prst="rect">
            <a:avLst/>
          </a:prstGeom>
          <a:noFill/>
          <a:ln>
            <a:noFill/>
          </a:ln>
        </p:spPr>
      </p:pic>
      <p:sp>
        <p:nvSpPr>
          <p:cNvPr id="71" name="Google Shape;71;p14"/>
          <p:cNvSpPr txBox="1"/>
          <p:nvPr/>
        </p:nvSpPr>
        <p:spPr>
          <a:xfrm>
            <a:off x="765525" y="434975"/>
            <a:ext cx="31734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About</a:t>
            </a:r>
            <a:r>
              <a:rPr lang="pl" sz="3000" b="1">
                <a:latin typeface="Figtree"/>
                <a:ea typeface="Figtree"/>
                <a:cs typeface="Figtree"/>
                <a:sym typeface="Figtree"/>
              </a:rPr>
              <a:t> Us</a:t>
            </a:r>
            <a:endParaRPr sz="3000">
              <a:latin typeface="Figtree Light"/>
              <a:ea typeface="Figtree Light"/>
              <a:cs typeface="Figtree Light"/>
              <a:sym typeface="Figtree Light"/>
            </a:endParaRPr>
          </a:p>
        </p:txBody>
      </p:sp>
      <p:cxnSp>
        <p:nvCxnSpPr>
          <p:cNvPr id="72" name="Google Shape;72;p14"/>
          <p:cNvCxnSpPr/>
          <p:nvPr/>
        </p:nvCxnSpPr>
        <p:spPr>
          <a:xfrm>
            <a:off x="4914375" y="1367150"/>
            <a:ext cx="0" cy="30594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76"/>
        <p:cNvGrpSpPr/>
        <p:nvPr/>
      </p:nvGrpSpPr>
      <p:grpSpPr>
        <a:xfrm>
          <a:off x="0" y="0"/>
          <a:ext cx="0" cy="0"/>
          <a:chOff x="0" y="0"/>
          <a:chExt cx="0" cy="0"/>
        </a:xfrm>
      </p:grpSpPr>
      <p:sp>
        <p:nvSpPr>
          <p:cNvPr id="77" name="Google Shape;77;p15"/>
          <p:cNvSpPr txBox="1"/>
          <p:nvPr/>
        </p:nvSpPr>
        <p:spPr>
          <a:xfrm>
            <a:off x="798325" y="1268700"/>
            <a:ext cx="50472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solidFill>
                  <a:schemeClr val="lt1"/>
                </a:solidFill>
                <a:latin typeface="Figtree"/>
                <a:ea typeface="Figtree"/>
                <a:cs typeface="Figtree"/>
                <a:sym typeface="Figtree"/>
              </a:rPr>
              <a:t>Modern and flexible Online Casino Platform</a:t>
            </a:r>
            <a:r>
              <a:rPr lang="pl" sz="1200">
                <a:solidFill>
                  <a:schemeClr val="lt1"/>
                </a:solidFill>
                <a:latin typeface="Figtree Light"/>
                <a:ea typeface="Figtree Light"/>
                <a:cs typeface="Figtree Light"/>
                <a:sym typeface="Figtree Light"/>
              </a:rPr>
              <a:t> adjusted to big operators who expect dedicated solutions and 360 approach.</a:t>
            </a:r>
            <a:endParaRPr sz="1200">
              <a:solidFill>
                <a:schemeClr val="lt1"/>
              </a:solidFill>
              <a:latin typeface="Figtree Light"/>
              <a:ea typeface="Figtree Light"/>
              <a:cs typeface="Figtree Light"/>
              <a:sym typeface="Figtree Light"/>
            </a:endParaRPr>
          </a:p>
        </p:txBody>
      </p:sp>
      <p:sp>
        <p:nvSpPr>
          <p:cNvPr id="78" name="Google Shape;78;p15"/>
          <p:cNvSpPr txBox="1"/>
          <p:nvPr/>
        </p:nvSpPr>
        <p:spPr>
          <a:xfrm>
            <a:off x="1278475" y="2141550"/>
            <a:ext cx="3119100" cy="25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000" b="1">
                <a:solidFill>
                  <a:schemeClr val="lt1"/>
                </a:solidFill>
                <a:latin typeface="Figtree"/>
                <a:ea typeface="Figtree"/>
                <a:cs typeface="Figtree"/>
                <a:sym typeface="Figtree"/>
              </a:rPr>
              <a:t>Flexible</a:t>
            </a:r>
            <a:endParaRPr sz="1000" b="1">
              <a:solidFill>
                <a:schemeClr val="lt1"/>
              </a:solidFill>
              <a:latin typeface="Figtree"/>
              <a:ea typeface="Figtree"/>
              <a:cs typeface="Figtree"/>
              <a:sym typeface="Figtree"/>
            </a:endParaRPr>
          </a:p>
          <a:p>
            <a:pPr marL="0" lvl="0" indent="0" algn="l" rtl="0">
              <a:spcBef>
                <a:spcPts val="0"/>
              </a:spcBef>
              <a:spcAft>
                <a:spcPts val="0"/>
              </a:spcAft>
              <a:buNone/>
            </a:pPr>
            <a:r>
              <a:rPr lang="pl" sz="1000">
                <a:solidFill>
                  <a:schemeClr val="lt1"/>
                </a:solidFill>
                <a:latin typeface="Figtree Light"/>
                <a:ea typeface="Figtree Light"/>
                <a:cs typeface="Figtree Light"/>
                <a:sym typeface="Figtree Light"/>
              </a:rPr>
              <a:t>Open for modifications to adapt your specific business requirements</a:t>
            </a:r>
            <a:endParaRPr sz="1000">
              <a:solidFill>
                <a:schemeClr val="lt1"/>
              </a:solidFill>
              <a:latin typeface="Figtree Light"/>
              <a:ea typeface="Figtree Light"/>
              <a:cs typeface="Figtree Light"/>
              <a:sym typeface="Figtree Light"/>
            </a:endParaRPr>
          </a:p>
          <a:p>
            <a:pPr marL="0" lvl="0" indent="0" algn="l" rtl="0">
              <a:spcBef>
                <a:spcPts val="0"/>
              </a:spcBef>
              <a:spcAft>
                <a:spcPts val="0"/>
              </a:spcAft>
              <a:buNone/>
            </a:pPr>
            <a:endParaRPr sz="1000">
              <a:solidFill>
                <a:schemeClr val="lt1"/>
              </a:solidFill>
              <a:latin typeface="Figtree Light"/>
              <a:ea typeface="Figtree Light"/>
              <a:cs typeface="Figtree Light"/>
              <a:sym typeface="Figtree Light"/>
            </a:endParaRPr>
          </a:p>
          <a:p>
            <a:pPr marL="0" lvl="0" indent="0" algn="l" rtl="0">
              <a:spcBef>
                <a:spcPts val="0"/>
              </a:spcBef>
              <a:spcAft>
                <a:spcPts val="0"/>
              </a:spcAft>
              <a:buNone/>
            </a:pPr>
            <a:r>
              <a:rPr lang="pl" sz="1000" b="1">
                <a:solidFill>
                  <a:schemeClr val="lt1"/>
                </a:solidFill>
                <a:latin typeface="Figtree"/>
                <a:ea typeface="Figtree"/>
                <a:cs typeface="Figtree"/>
                <a:sym typeface="Figtree"/>
              </a:rPr>
              <a:t>Efficient and Secure</a:t>
            </a:r>
            <a:endParaRPr sz="1000" b="1">
              <a:solidFill>
                <a:schemeClr val="lt1"/>
              </a:solidFill>
              <a:latin typeface="Figtree"/>
              <a:ea typeface="Figtree"/>
              <a:cs typeface="Figtree"/>
              <a:sym typeface="Figtree"/>
            </a:endParaRPr>
          </a:p>
          <a:p>
            <a:pPr marL="0" lvl="0" indent="0" algn="l" rtl="0">
              <a:spcBef>
                <a:spcPts val="0"/>
              </a:spcBef>
              <a:spcAft>
                <a:spcPts val="0"/>
              </a:spcAft>
              <a:buNone/>
            </a:pPr>
            <a:r>
              <a:rPr lang="pl" sz="1000">
                <a:solidFill>
                  <a:schemeClr val="lt1"/>
                </a:solidFill>
                <a:latin typeface="Figtree Light"/>
                <a:ea typeface="Figtree Light"/>
                <a:cs typeface="Figtree Light"/>
                <a:sym typeface="Figtree Light"/>
              </a:rPr>
              <a:t>Built with the newest technologies and architecture trends, scalable and secure. Cloud based, microservices architecture</a:t>
            </a:r>
            <a:endParaRPr sz="1000">
              <a:solidFill>
                <a:schemeClr val="lt1"/>
              </a:solidFill>
              <a:latin typeface="Figtree Light"/>
              <a:ea typeface="Figtree Light"/>
              <a:cs typeface="Figtree Light"/>
              <a:sym typeface="Figtree Light"/>
            </a:endParaRPr>
          </a:p>
          <a:p>
            <a:pPr marL="0" lvl="0" indent="0" algn="l" rtl="0">
              <a:spcBef>
                <a:spcPts val="0"/>
              </a:spcBef>
              <a:spcAft>
                <a:spcPts val="0"/>
              </a:spcAft>
              <a:buNone/>
            </a:pPr>
            <a:endParaRPr sz="1000">
              <a:solidFill>
                <a:schemeClr val="lt1"/>
              </a:solidFill>
              <a:latin typeface="Figtree Light"/>
              <a:ea typeface="Figtree Light"/>
              <a:cs typeface="Figtree Light"/>
              <a:sym typeface="Figtree Light"/>
            </a:endParaRPr>
          </a:p>
          <a:p>
            <a:pPr marL="0" lvl="0" indent="0" algn="l" rtl="0">
              <a:spcBef>
                <a:spcPts val="0"/>
              </a:spcBef>
              <a:spcAft>
                <a:spcPts val="0"/>
              </a:spcAft>
              <a:buNone/>
            </a:pPr>
            <a:r>
              <a:rPr lang="pl" sz="1000" b="1">
                <a:solidFill>
                  <a:schemeClr val="lt1"/>
                </a:solidFill>
                <a:latin typeface="Figtree"/>
                <a:ea typeface="Figtree"/>
                <a:cs typeface="Figtree"/>
                <a:sym typeface="Figtree"/>
              </a:rPr>
              <a:t>Powerful Back Office</a:t>
            </a:r>
            <a:br>
              <a:rPr lang="pl" sz="1000" b="1">
                <a:solidFill>
                  <a:schemeClr val="lt1"/>
                </a:solidFill>
                <a:latin typeface="Figtree"/>
                <a:ea typeface="Figtree"/>
                <a:cs typeface="Figtree"/>
                <a:sym typeface="Figtree"/>
              </a:rPr>
            </a:br>
            <a:r>
              <a:rPr lang="pl" sz="1000">
                <a:solidFill>
                  <a:schemeClr val="lt1"/>
                </a:solidFill>
                <a:latin typeface="Figtree Light"/>
                <a:ea typeface="Figtree Light"/>
                <a:cs typeface="Figtree Light"/>
                <a:sym typeface="Figtree Light"/>
              </a:rPr>
              <a:t>Advanced Players Management, Bonuses &amp; Free Spins Management, Responsible Gaming, AML &amp; AntiFraud modules, KYC support, Games Management, Integrations with Game Providers &amp; PSPs, and more…</a:t>
            </a:r>
            <a:endParaRPr sz="1000">
              <a:solidFill>
                <a:schemeClr val="lt1"/>
              </a:solidFill>
              <a:latin typeface="Figtree Light"/>
              <a:ea typeface="Figtree Light"/>
              <a:cs typeface="Figtree Light"/>
              <a:sym typeface="Figtree Light"/>
            </a:endParaRPr>
          </a:p>
        </p:txBody>
      </p:sp>
      <p:sp>
        <p:nvSpPr>
          <p:cNvPr id="79" name="Google Shape;79;p15"/>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5"/>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81" name="Google Shape;81;p15"/>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82" name="Google Shape;82;p15"/>
          <p:cNvSpPr txBox="1"/>
          <p:nvPr/>
        </p:nvSpPr>
        <p:spPr>
          <a:xfrm>
            <a:off x="765525" y="434975"/>
            <a:ext cx="7614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Our</a:t>
            </a:r>
            <a:r>
              <a:rPr lang="pl" sz="3000" b="1">
                <a:solidFill>
                  <a:schemeClr val="lt1"/>
                </a:solidFill>
                <a:latin typeface="Figtree"/>
                <a:ea typeface="Figtree"/>
                <a:cs typeface="Figtree"/>
                <a:sym typeface="Figtree"/>
              </a:rPr>
              <a:t> Casino Platform</a:t>
            </a:r>
            <a:endParaRPr sz="3000" b="1">
              <a:solidFill>
                <a:schemeClr val="lt1"/>
              </a:solidFill>
              <a:latin typeface="Figtree"/>
              <a:ea typeface="Figtree"/>
              <a:cs typeface="Figtree"/>
              <a:sym typeface="Figtree"/>
            </a:endParaRPr>
          </a:p>
        </p:txBody>
      </p:sp>
      <p:pic>
        <p:nvPicPr>
          <p:cNvPr id="83" name="Google Shape;83;p15"/>
          <p:cNvPicPr preferRelativeResize="0"/>
          <p:nvPr/>
        </p:nvPicPr>
        <p:blipFill>
          <a:blip r:embed="rId4">
            <a:alphaModFix/>
          </a:blip>
          <a:stretch>
            <a:fillRect/>
          </a:stretch>
        </p:blipFill>
        <p:spPr>
          <a:xfrm>
            <a:off x="898100" y="2238123"/>
            <a:ext cx="258700" cy="227902"/>
          </a:xfrm>
          <a:prstGeom prst="rect">
            <a:avLst/>
          </a:prstGeom>
          <a:noFill/>
          <a:ln>
            <a:noFill/>
          </a:ln>
        </p:spPr>
      </p:pic>
      <p:pic>
        <p:nvPicPr>
          <p:cNvPr id="84" name="Google Shape;84;p15"/>
          <p:cNvPicPr preferRelativeResize="0"/>
          <p:nvPr/>
        </p:nvPicPr>
        <p:blipFill>
          <a:blip r:embed="rId4">
            <a:alphaModFix/>
          </a:blip>
          <a:stretch>
            <a:fillRect/>
          </a:stretch>
        </p:blipFill>
        <p:spPr>
          <a:xfrm>
            <a:off x="898100" y="2841323"/>
            <a:ext cx="258700" cy="227902"/>
          </a:xfrm>
          <a:prstGeom prst="rect">
            <a:avLst/>
          </a:prstGeom>
          <a:noFill/>
          <a:ln>
            <a:noFill/>
          </a:ln>
        </p:spPr>
      </p:pic>
      <p:pic>
        <p:nvPicPr>
          <p:cNvPr id="85" name="Google Shape;85;p15"/>
          <p:cNvPicPr preferRelativeResize="0"/>
          <p:nvPr/>
        </p:nvPicPr>
        <p:blipFill>
          <a:blip r:embed="rId4">
            <a:alphaModFix/>
          </a:blip>
          <a:stretch>
            <a:fillRect/>
          </a:stretch>
        </p:blipFill>
        <p:spPr>
          <a:xfrm>
            <a:off x="898100" y="3610373"/>
            <a:ext cx="258700" cy="227902"/>
          </a:xfrm>
          <a:prstGeom prst="rect">
            <a:avLst/>
          </a:prstGeom>
          <a:noFill/>
          <a:ln>
            <a:noFill/>
          </a:ln>
        </p:spPr>
      </p:pic>
      <p:pic>
        <p:nvPicPr>
          <p:cNvPr id="86" name="Google Shape;86;p15"/>
          <p:cNvPicPr preferRelativeResize="0"/>
          <p:nvPr/>
        </p:nvPicPr>
        <p:blipFill>
          <a:blip r:embed="rId5">
            <a:alphaModFix/>
          </a:blip>
          <a:stretch>
            <a:fillRect/>
          </a:stretch>
        </p:blipFill>
        <p:spPr>
          <a:xfrm>
            <a:off x="5515063" y="1701537"/>
            <a:ext cx="2030012" cy="29195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90"/>
        <p:cNvGrpSpPr/>
        <p:nvPr/>
      </p:nvGrpSpPr>
      <p:grpSpPr>
        <a:xfrm>
          <a:off x="0" y="0"/>
          <a:ext cx="0" cy="0"/>
          <a:chOff x="0" y="0"/>
          <a:chExt cx="0" cy="0"/>
        </a:xfrm>
      </p:grpSpPr>
      <p:sp>
        <p:nvSpPr>
          <p:cNvPr id="91" name="Google Shape;91;p16"/>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6"/>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93" name="Google Shape;93;p16"/>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94" name="Google Shape;94;p16"/>
          <p:cNvSpPr txBox="1"/>
          <p:nvPr/>
        </p:nvSpPr>
        <p:spPr>
          <a:xfrm>
            <a:off x="1908580" y="1784275"/>
            <a:ext cx="4602300" cy="165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3900" dirty="0">
                <a:solidFill>
                  <a:schemeClr val="lt1"/>
                </a:solidFill>
                <a:latin typeface="Figtree Light"/>
                <a:ea typeface="Figtree Light"/>
                <a:cs typeface="Figtree Light"/>
                <a:sym typeface="Figtree Light"/>
              </a:rPr>
              <a:t>Comprehensive </a:t>
            </a:r>
            <a:endParaRPr sz="3900" dirty="0">
              <a:solidFill>
                <a:schemeClr val="lt1"/>
              </a:solidFill>
              <a:latin typeface="Figtree Light"/>
              <a:ea typeface="Figtree Light"/>
              <a:cs typeface="Figtree Light"/>
              <a:sym typeface="Figtree Light"/>
            </a:endParaRPr>
          </a:p>
          <a:p>
            <a:pPr marL="0" lvl="0" indent="0" algn="ctr" rtl="0">
              <a:spcBef>
                <a:spcPts val="0"/>
              </a:spcBef>
              <a:spcAft>
                <a:spcPts val="0"/>
              </a:spcAft>
              <a:buNone/>
            </a:pPr>
            <a:r>
              <a:rPr lang="pl" sz="3900" b="1" dirty="0">
                <a:solidFill>
                  <a:schemeClr val="lt1"/>
                </a:solidFill>
                <a:latin typeface="Figtree"/>
                <a:ea typeface="Figtree"/>
                <a:cs typeface="Figtree"/>
                <a:sym typeface="Figtree"/>
              </a:rPr>
              <a:t>iGaming Solutions</a:t>
            </a:r>
            <a:endParaRPr sz="3900" b="1" dirty="0">
              <a:solidFill>
                <a:schemeClr val="lt1"/>
              </a:solidFill>
              <a:latin typeface="Figtree"/>
              <a:ea typeface="Figtree"/>
              <a:cs typeface="Figtree"/>
              <a:sym typeface="Figtree"/>
            </a:endParaRPr>
          </a:p>
        </p:txBody>
      </p:sp>
      <p:sp>
        <p:nvSpPr>
          <p:cNvPr id="95" name="Google Shape;95;p16"/>
          <p:cNvSpPr txBox="1"/>
          <p:nvPr/>
        </p:nvSpPr>
        <p:spPr>
          <a:xfrm>
            <a:off x="307175" y="2677600"/>
            <a:ext cx="1705800" cy="2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800">
                <a:solidFill>
                  <a:schemeClr val="lt1"/>
                </a:solidFill>
                <a:latin typeface="Figtree Light"/>
                <a:ea typeface="Figtree Light"/>
                <a:cs typeface="Figtree Light"/>
                <a:sym typeface="Figtree Light"/>
              </a:rPr>
              <a:t>Financials Reporting System</a:t>
            </a:r>
            <a:endParaRPr sz="800" b="1">
              <a:solidFill>
                <a:schemeClr val="lt1"/>
              </a:solidFill>
              <a:latin typeface="Figtree"/>
              <a:ea typeface="Figtree"/>
              <a:cs typeface="Figtree"/>
              <a:sym typeface="Figtree"/>
            </a:endParaRPr>
          </a:p>
        </p:txBody>
      </p:sp>
      <p:sp>
        <p:nvSpPr>
          <p:cNvPr id="96" name="Google Shape;96;p16"/>
          <p:cNvSpPr txBox="1"/>
          <p:nvPr/>
        </p:nvSpPr>
        <p:spPr>
          <a:xfrm>
            <a:off x="466820" y="2109061"/>
            <a:ext cx="18426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000">
                <a:solidFill>
                  <a:schemeClr val="lt1"/>
                </a:solidFill>
                <a:latin typeface="Figtree Light"/>
                <a:ea typeface="Figtree Light"/>
                <a:cs typeface="Figtree Light"/>
                <a:sym typeface="Figtree Light"/>
              </a:rPr>
              <a:t>KYC Reporting System</a:t>
            </a:r>
            <a:endParaRPr sz="1000" b="1">
              <a:solidFill>
                <a:schemeClr val="lt1"/>
              </a:solidFill>
              <a:latin typeface="Figtree"/>
              <a:ea typeface="Figtree"/>
              <a:cs typeface="Figtree"/>
              <a:sym typeface="Figtree"/>
            </a:endParaRPr>
          </a:p>
        </p:txBody>
      </p:sp>
      <p:sp>
        <p:nvSpPr>
          <p:cNvPr id="97" name="Google Shape;97;p16"/>
          <p:cNvSpPr txBox="1"/>
          <p:nvPr/>
        </p:nvSpPr>
        <p:spPr>
          <a:xfrm>
            <a:off x="1395494" y="1102900"/>
            <a:ext cx="3750300" cy="40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600">
                <a:solidFill>
                  <a:schemeClr val="lt1"/>
                </a:solidFill>
                <a:latin typeface="Figtree Light"/>
                <a:ea typeface="Figtree Light"/>
                <a:cs typeface="Figtree Light"/>
                <a:sym typeface="Figtree Light"/>
              </a:rPr>
              <a:t>Regulator Reporting System</a:t>
            </a:r>
            <a:endParaRPr sz="1600" b="1">
              <a:solidFill>
                <a:schemeClr val="lt1"/>
              </a:solidFill>
              <a:latin typeface="Figtree"/>
              <a:ea typeface="Figtree"/>
              <a:cs typeface="Figtree"/>
              <a:sym typeface="Figtree"/>
            </a:endParaRPr>
          </a:p>
        </p:txBody>
      </p:sp>
      <p:sp>
        <p:nvSpPr>
          <p:cNvPr id="98" name="Google Shape;98;p16"/>
          <p:cNvSpPr txBox="1"/>
          <p:nvPr/>
        </p:nvSpPr>
        <p:spPr>
          <a:xfrm>
            <a:off x="466820" y="3189213"/>
            <a:ext cx="2754900" cy="4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800">
                <a:solidFill>
                  <a:schemeClr val="lt1"/>
                </a:solidFill>
                <a:latin typeface="Figtree Light"/>
                <a:ea typeface="Figtree Light"/>
                <a:cs typeface="Figtree Light"/>
                <a:sym typeface="Figtree Light"/>
              </a:rPr>
              <a:t>AML Reporting System</a:t>
            </a:r>
            <a:endParaRPr sz="1800" b="1">
              <a:solidFill>
                <a:schemeClr val="lt1"/>
              </a:solidFill>
              <a:latin typeface="Figtree"/>
              <a:ea typeface="Figtree"/>
              <a:cs typeface="Figtree"/>
              <a:sym typeface="Figtree"/>
            </a:endParaRPr>
          </a:p>
        </p:txBody>
      </p:sp>
      <p:sp>
        <p:nvSpPr>
          <p:cNvPr id="99" name="Google Shape;99;p16"/>
          <p:cNvSpPr txBox="1"/>
          <p:nvPr/>
        </p:nvSpPr>
        <p:spPr>
          <a:xfrm>
            <a:off x="3888500" y="1494571"/>
            <a:ext cx="5028900" cy="4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600">
                <a:solidFill>
                  <a:schemeClr val="lt1"/>
                </a:solidFill>
                <a:latin typeface="Figtree Light"/>
                <a:ea typeface="Figtree Light"/>
                <a:cs typeface="Figtree Light"/>
                <a:sym typeface="Figtree Light"/>
              </a:rPr>
              <a:t>Business Reporting System</a:t>
            </a:r>
            <a:endParaRPr sz="1600" b="1">
              <a:solidFill>
                <a:schemeClr val="lt1"/>
              </a:solidFill>
              <a:latin typeface="Figtree"/>
              <a:ea typeface="Figtree"/>
              <a:cs typeface="Figtree"/>
              <a:sym typeface="Figtree"/>
            </a:endParaRPr>
          </a:p>
        </p:txBody>
      </p:sp>
      <p:sp>
        <p:nvSpPr>
          <p:cNvPr id="100" name="Google Shape;100;p16"/>
          <p:cNvSpPr txBox="1"/>
          <p:nvPr/>
        </p:nvSpPr>
        <p:spPr>
          <a:xfrm>
            <a:off x="6383422" y="2044381"/>
            <a:ext cx="1506600" cy="22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700">
                <a:solidFill>
                  <a:schemeClr val="lt1"/>
                </a:solidFill>
                <a:latin typeface="Figtree Light"/>
                <a:ea typeface="Figtree Light"/>
                <a:cs typeface="Figtree Light"/>
                <a:sym typeface="Figtree Light"/>
              </a:rPr>
              <a:t>Advanced System for Rules</a:t>
            </a:r>
            <a:endParaRPr sz="700" b="1">
              <a:solidFill>
                <a:schemeClr val="lt1"/>
              </a:solidFill>
              <a:latin typeface="Figtree"/>
              <a:ea typeface="Figtree"/>
              <a:cs typeface="Figtree"/>
              <a:sym typeface="Figtree"/>
            </a:endParaRPr>
          </a:p>
        </p:txBody>
      </p:sp>
      <p:sp>
        <p:nvSpPr>
          <p:cNvPr id="101" name="Google Shape;101;p16"/>
          <p:cNvSpPr txBox="1"/>
          <p:nvPr/>
        </p:nvSpPr>
        <p:spPr>
          <a:xfrm>
            <a:off x="4457315" y="1157348"/>
            <a:ext cx="2819400" cy="2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900">
                <a:solidFill>
                  <a:schemeClr val="lt1"/>
                </a:solidFill>
                <a:latin typeface="Figtree Light"/>
                <a:ea typeface="Figtree Light"/>
                <a:cs typeface="Figtree Light"/>
                <a:sym typeface="Figtree Light"/>
              </a:rPr>
              <a:t>Customer Support (CS) Solutions</a:t>
            </a:r>
            <a:endParaRPr sz="900" b="1">
              <a:solidFill>
                <a:schemeClr val="lt1"/>
              </a:solidFill>
              <a:latin typeface="Figtree"/>
              <a:ea typeface="Figtree"/>
              <a:cs typeface="Figtree"/>
              <a:sym typeface="Figtree"/>
            </a:endParaRPr>
          </a:p>
        </p:txBody>
      </p:sp>
      <p:sp>
        <p:nvSpPr>
          <p:cNvPr id="102" name="Google Shape;102;p16"/>
          <p:cNvSpPr txBox="1"/>
          <p:nvPr/>
        </p:nvSpPr>
        <p:spPr>
          <a:xfrm>
            <a:off x="580123" y="1540546"/>
            <a:ext cx="22560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lt1"/>
                </a:solidFill>
                <a:latin typeface="Figtree Light"/>
                <a:ea typeface="Figtree Light"/>
                <a:cs typeface="Figtree Light"/>
                <a:sym typeface="Figtree Light"/>
              </a:rPr>
              <a:t>Flexible Payment Solutions</a:t>
            </a:r>
            <a:endParaRPr sz="1100" b="1">
              <a:solidFill>
                <a:schemeClr val="lt1"/>
              </a:solidFill>
              <a:latin typeface="Figtree"/>
              <a:ea typeface="Figtree"/>
              <a:cs typeface="Figtree"/>
              <a:sym typeface="Figtree"/>
            </a:endParaRPr>
          </a:p>
        </p:txBody>
      </p:sp>
      <p:sp>
        <p:nvSpPr>
          <p:cNvPr id="103" name="Google Shape;103;p16"/>
          <p:cNvSpPr txBox="1"/>
          <p:nvPr/>
        </p:nvSpPr>
        <p:spPr>
          <a:xfrm>
            <a:off x="6383422" y="2486104"/>
            <a:ext cx="1647000" cy="4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200">
                <a:solidFill>
                  <a:schemeClr val="lt1"/>
                </a:solidFill>
                <a:latin typeface="Figtree Light"/>
                <a:ea typeface="Figtree Light"/>
                <a:cs typeface="Figtree Light"/>
                <a:sym typeface="Figtree Light"/>
              </a:rPr>
              <a:t>Flexible Game Hub</a:t>
            </a:r>
            <a:endParaRPr sz="1200" b="1">
              <a:solidFill>
                <a:schemeClr val="lt1"/>
              </a:solidFill>
              <a:latin typeface="Figtree"/>
              <a:ea typeface="Figtree"/>
              <a:cs typeface="Figtree"/>
              <a:sym typeface="Figtree"/>
            </a:endParaRPr>
          </a:p>
        </p:txBody>
      </p:sp>
      <p:sp>
        <p:nvSpPr>
          <p:cNvPr id="104" name="Google Shape;104;p16"/>
          <p:cNvSpPr txBox="1"/>
          <p:nvPr/>
        </p:nvSpPr>
        <p:spPr>
          <a:xfrm>
            <a:off x="4913402" y="3321172"/>
            <a:ext cx="1705800" cy="4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600">
                <a:solidFill>
                  <a:schemeClr val="lt1"/>
                </a:solidFill>
                <a:latin typeface="Figtree Light"/>
                <a:ea typeface="Figtree Light"/>
                <a:cs typeface="Figtree Light"/>
                <a:sym typeface="Figtree Light"/>
              </a:rPr>
              <a:t>VIP Panel</a:t>
            </a:r>
            <a:endParaRPr sz="1600" b="1">
              <a:solidFill>
                <a:schemeClr val="lt1"/>
              </a:solidFill>
              <a:latin typeface="Figtree"/>
              <a:ea typeface="Figtree"/>
              <a:cs typeface="Figtree"/>
              <a:sym typeface="Figtree"/>
            </a:endParaRPr>
          </a:p>
        </p:txBody>
      </p:sp>
      <p:sp>
        <p:nvSpPr>
          <p:cNvPr id="105" name="Google Shape;105;p16"/>
          <p:cNvSpPr txBox="1"/>
          <p:nvPr/>
        </p:nvSpPr>
        <p:spPr>
          <a:xfrm>
            <a:off x="2793715" y="3189225"/>
            <a:ext cx="2614200" cy="4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lt1"/>
                </a:solidFill>
                <a:latin typeface="Figtree Light"/>
                <a:ea typeface="Figtree Light"/>
                <a:cs typeface="Figtree Light"/>
                <a:sym typeface="Figtree Light"/>
              </a:rPr>
              <a:t>Marketing Activities Tools</a:t>
            </a:r>
            <a:endParaRPr sz="1100" b="1">
              <a:solidFill>
                <a:schemeClr val="lt1"/>
              </a:solidFill>
              <a:latin typeface="Figtree"/>
              <a:ea typeface="Figtree"/>
              <a:cs typeface="Figtree"/>
              <a:sym typeface="Figtree"/>
            </a:endParaRPr>
          </a:p>
        </p:txBody>
      </p:sp>
      <p:sp>
        <p:nvSpPr>
          <p:cNvPr id="106" name="Google Shape;106;p16"/>
          <p:cNvSpPr txBox="1"/>
          <p:nvPr/>
        </p:nvSpPr>
        <p:spPr>
          <a:xfrm>
            <a:off x="3983003" y="3725133"/>
            <a:ext cx="3157200" cy="4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900">
                <a:solidFill>
                  <a:schemeClr val="lt1"/>
                </a:solidFill>
                <a:latin typeface="Figtree Light"/>
                <a:ea typeface="Figtree Light"/>
                <a:cs typeface="Figtree Light"/>
                <a:sym typeface="Figtree Light"/>
              </a:rPr>
              <a:t>Easy License Adoption</a:t>
            </a:r>
            <a:endParaRPr sz="1900" b="1">
              <a:solidFill>
                <a:schemeClr val="lt1"/>
              </a:solidFill>
              <a:latin typeface="Figtree"/>
              <a:ea typeface="Figtree"/>
              <a:cs typeface="Figtree"/>
              <a:sym typeface="Figtree"/>
            </a:endParaRPr>
          </a:p>
        </p:txBody>
      </p:sp>
      <p:sp>
        <p:nvSpPr>
          <p:cNvPr id="107" name="Google Shape;107;p16"/>
          <p:cNvSpPr txBox="1"/>
          <p:nvPr/>
        </p:nvSpPr>
        <p:spPr>
          <a:xfrm>
            <a:off x="1268061" y="3771113"/>
            <a:ext cx="30570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700">
                <a:solidFill>
                  <a:schemeClr val="lt1"/>
                </a:solidFill>
                <a:latin typeface="Figtree Light"/>
                <a:ea typeface="Figtree Light"/>
                <a:cs typeface="Figtree Light"/>
                <a:sym typeface="Figtree Light"/>
              </a:rPr>
              <a:t>Integration with External Registration Solutions</a:t>
            </a:r>
            <a:endParaRPr sz="700" b="1">
              <a:solidFill>
                <a:schemeClr val="lt1"/>
              </a:solidFill>
              <a:latin typeface="Figtree"/>
              <a:ea typeface="Figtree"/>
              <a:cs typeface="Figtree"/>
              <a:sym typeface="Figtree"/>
            </a:endParaRPr>
          </a:p>
        </p:txBody>
      </p:sp>
      <p:sp>
        <p:nvSpPr>
          <p:cNvPr id="108" name="Google Shape;108;p16"/>
          <p:cNvSpPr txBox="1"/>
          <p:nvPr/>
        </p:nvSpPr>
        <p:spPr>
          <a:xfrm>
            <a:off x="6083436" y="3087285"/>
            <a:ext cx="1705800" cy="3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700">
                <a:solidFill>
                  <a:schemeClr val="lt1"/>
                </a:solidFill>
                <a:latin typeface="Figtree Light"/>
                <a:ea typeface="Figtree Light"/>
                <a:cs typeface="Figtree Light"/>
                <a:sym typeface="Figtree Light"/>
              </a:rPr>
              <a:t>Advanced Bonus System</a:t>
            </a:r>
            <a:endParaRPr sz="700" b="1">
              <a:solidFill>
                <a:schemeClr val="lt1"/>
              </a:solidFill>
              <a:latin typeface="Figtree"/>
              <a:ea typeface="Figtree"/>
              <a:cs typeface="Figtree"/>
              <a:sym typeface="Figtre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112"/>
        <p:cNvGrpSpPr/>
        <p:nvPr/>
      </p:nvGrpSpPr>
      <p:grpSpPr>
        <a:xfrm>
          <a:off x="0" y="0"/>
          <a:ext cx="0" cy="0"/>
          <a:chOff x="0" y="0"/>
          <a:chExt cx="0" cy="0"/>
        </a:xfrm>
      </p:grpSpPr>
      <p:sp>
        <p:nvSpPr>
          <p:cNvPr id="113" name="Google Shape;113;p17"/>
          <p:cNvSpPr txBox="1"/>
          <p:nvPr/>
        </p:nvSpPr>
        <p:spPr>
          <a:xfrm>
            <a:off x="805525" y="1588900"/>
            <a:ext cx="3384900" cy="2973925"/>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pl" sz="900" b="1" dirty="0">
                <a:solidFill>
                  <a:srgbClr val="F4B10B"/>
                </a:solidFill>
                <a:latin typeface="Figtree"/>
                <a:ea typeface="Figtree"/>
                <a:cs typeface="Figtree"/>
                <a:sym typeface="Figtree"/>
              </a:rPr>
              <a:t>Reporting System:</a:t>
            </a:r>
            <a:r>
              <a:rPr lang="pl" sz="900" dirty="0">
                <a:solidFill>
                  <a:srgbClr val="F4B10B"/>
                </a:solidFill>
                <a:latin typeface="Figtree Light"/>
                <a:ea typeface="Figtree Light"/>
                <a:cs typeface="Figtree Light"/>
                <a:sym typeface="Figtree Light"/>
              </a:rPr>
              <a:t> </a:t>
            </a:r>
            <a:endParaRPr sz="900" dirty="0">
              <a:solidFill>
                <a:srgbClr val="F4B10B"/>
              </a:solidFill>
              <a:latin typeface="Figtree Light"/>
              <a:ea typeface="Figtree Light"/>
              <a:cs typeface="Figtree Light"/>
              <a:sym typeface="Figtree Light"/>
            </a:endParaRPr>
          </a:p>
          <a:p>
            <a:pPr marL="0" lvl="0" indent="0" algn="l" rtl="0">
              <a:lnSpc>
                <a:spcPct val="130000"/>
              </a:lnSpc>
              <a:spcBef>
                <a:spcPts val="0"/>
              </a:spcBef>
              <a:spcAft>
                <a:spcPts val="0"/>
              </a:spcAft>
              <a:buNone/>
            </a:pPr>
            <a:r>
              <a:rPr lang="pl" sz="900" dirty="0">
                <a:solidFill>
                  <a:schemeClr val="lt1"/>
                </a:solidFill>
                <a:latin typeface="Figtree Light"/>
                <a:ea typeface="Figtree Light"/>
                <a:cs typeface="Figtree Light"/>
                <a:sym typeface="Figtree Light"/>
              </a:rPr>
              <a:t>Our iGaming platform features a robust reporting system that provides real-time insights into revenue, transactions, and financial performance, helping operators make informed business decisions.</a:t>
            </a:r>
            <a:endParaRPr sz="900" dirty="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None/>
            </a:pPr>
            <a:r>
              <a:rPr lang="pl" sz="900" b="1" dirty="0">
                <a:solidFill>
                  <a:srgbClr val="F4B10B"/>
                </a:solidFill>
                <a:latin typeface="Figtree"/>
                <a:ea typeface="Figtree"/>
                <a:cs typeface="Figtree"/>
                <a:sym typeface="Figtree"/>
              </a:rPr>
              <a:t>KYC Reporting System: </a:t>
            </a:r>
            <a:endParaRPr sz="900" b="1" dirty="0">
              <a:solidFill>
                <a:srgbClr val="F4B10B"/>
              </a:solidFill>
              <a:latin typeface="Figtree"/>
              <a:ea typeface="Figtree"/>
              <a:cs typeface="Figtree"/>
              <a:sym typeface="Figtree"/>
            </a:endParaRPr>
          </a:p>
          <a:p>
            <a:pPr marL="0" lvl="0" indent="0" algn="l" rtl="0">
              <a:lnSpc>
                <a:spcPct val="130000"/>
              </a:lnSpc>
              <a:spcBef>
                <a:spcPts val="0"/>
              </a:spcBef>
              <a:spcAft>
                <a:spcPts val="0"/>
              </a:spcAft>
              <a:buNone/>
            </a:pPr>
            <a:r>
              <a:rPr lang="pl" sz="900" dirty="0">
                <a:solidFill>
                  <a:schemeClr val="lt1"/>
                </a:solidFill>
                <a:latin typeface="Figtree Light"/>
                <a:ea typeface="Figtree Light"/>
                <a:cs typeface="Figtree Light"/>
                <a:sym typeface="Figtree Light"/>
              </a:rPr>
              <a:t>Know Your Customer (KYC) system streamlines the verification process, ensuring that all players are properly identified, reducing fraud risk, and maintaining compliance with regulations.</a:t>
            </a:r>
            <a:endParaRPr sz="900" dirty="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None/>
            </a:pPr>
            <a:r>
              <a:rPr lang="pl" sz="900" b="1" dirty="0">
                <a:solidFill>
                  <a:srgbClr val="F4B10B"/>
                </a:solidFill>
                <a:latin typeface="Figtree"/>
                <a:ea typeface="Figtree"/>
                <a:cs typeface="Figtree"/>
                <a:sym typeface="Figtree"/>
              </a:rPr>
              <a:t>AML Reporting System: </a:t>
            </a:r>
            <a:endParaRPr sz="900" b="1" dirty="0">
              <a:solidFill>
                <a:srgbClr val="F4B10B"/>
              </a:solidFill>
              <a:latin typeface="Figtree"/>
              <a:ea typeface="Figtree"/>
              <a:cs typeface="Figtree"/>
              <a:sym typeface="Figtree"/>
            </a:endParaRPr>
          </a:p>
          <a:p>
            <a:pPr marL="0" lvl="0" indent="0" algn="l" rtl="0">
              <a:lnSpc>
                <a:spcPct val="130000"/>
              </a:lnSpc>
              <a:spcBef>
                <a:spcPts val="0"/>
              </a:spcBef>
              <a:spcAft>
                <a:spcPts val="0"/>
              </a:spcAft>
              <a:buNone/>
            </a:pPr>
            <a:r>
              <a:rPr lang="pl" sz="900" dirty="0">
                <a:solidFill>
                  <a:schemeClr val="lt1"/>
                </a:solidFill>
                <a:latin typeface="Figtree Light"/>
                <a:ea typeface="Figtree Light"/>
                <a:cs typeface="Figtree Light"/>
                <a:sym typeface="Figtree Light"/>
              </a:rPr>
              <a:t>Anti-Money Laundering (AML) rules help operators detect and report suspicious activities, ensuring compliance with AML regulations and preventing illicit financial transactions within the platform.</a:t>
            </a:r>
            <a:endParaRPr sz="900" dirty="0">
              <a:solidFill>
                <a:schemeClr val="lt1"/>
              </a:solidFill>
              <a:latin typeface="Figtree Light"/>
              <a:ea typeface="Figtree Light"/>
              <a:cs typeface="Figtree Light"/>
              <a:sym typeface="Figtree Light"/>
            </a:endParaRPr>
          </a:p>
        </p:txBody>
      </p:sp>
      <p:sp>
        <p:nvSpPr>
          <p:cNvPr id="114" name="Google Shape;114;p17"/>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p17"/>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16" name="Google Shape;116;p17"/>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117" name="Google Shape;117;p17"/>
          <p:cNvSpPr txBox="1"/>
          <p:nvPr/>
        </p:nvSpPr>
        <p:spPr>
          <a:xfrm>
            <a:off x="765525" y="434975"/>
            <a:ext cx="7614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Our</a:t>
            </a:r>
            <a:r>
              <a:rPr lang="pl" sz="3000" b="1">
                <a:solidFill>
                  <a:schemeClr val="lt1"/>
                </a:solidFill>
                <a:latin typeface="Figtree"/>
                <a:ea typeface="Figtree"/>
                <a:cs typeface="Figtree"/>
                <a:sym typeface="Figtree"/>
              </a:rPr>
              <a:t> Casino Platform</a:t>
            </a:r>
            <a:endParaRPr sz="3000" b="1">
              <a:solidFill>
                <a:schemeClr val="lt1"/>
              </a:solidFill>
              <a:latin typeface="Figtree"/>
              <a:ea typeface="Figtree"/>
              <a:cs typeface="Figtree"/>
              <a:sym typeface="Figtree"/>
            </a:endParaRPr>
          </a:p>
        </p:txBody>
      </p:sp>
      <p:pic>
        <p:nvPicPr>
          <p:cNvPr id="118" name="Google Shape;118;p17"/>
          <p:cNvPicPr preferRelativeResize="0"/>
          <p:nvPr/>
        </p:nvPicPr>
        <p:blipFill>
          <a:blip r:embed="rId4">
            <a:alphaModFix/>
          </a:blip>
          <a:stretch>
            <a:fillRect/>
          </a:stretch>
        </p:blipFill>
        <p:spPr>
          <a:xfrm>
            <a:off x="4079325" y="1690725"/>
            <a:ext cx="4705025" cy="2570751"/>
          </a:xfrm>
          <a:prstGeom prst="rect">
            <a:avLst/>
          </a:prstGeom>
          <a:noFill/>
          <a:ln>
            <a:noFill/>
          </a:ln>
        </p:spPr>
      </p:pic>
      <p:pic>
        <p:nvPicPr>
          <p:cNvPr id="119" name="Google Shape;119;p17"/>
          <p:cNvPicPr preferRelativeResize="0"/>
          <p:nvPr/>
        </p:nvPicPr>
        <p:blipFill>
          <a:blip r:embed="rId5">
            <a:alphaModFix/>
          </a:blip>
          <a:stretch>
            <a:fillRect/>
          </a:stretch>
        </p:blipFill>
        <p:spPr>
          <a:xfrm>
            <a:off x="4939246" y="1912913"/>
            <a:ext cx="2990254" cy="2009938"/>
          </a:xfrm>
          <a:prstGeom prst="rect">
            <a:avLst/>
          </a:prstGeom>
          <a:noFill/>
          <a:ln>
            <a:noFill/>
          </a:ln>
        </p:spPr>
      </p:pic>
      <p:pic>
        <p:nvPicPr>
          <p:cNvPr id="120" name="Google Shape;120;p17"/>
          <p:cNvPicPr preferRelativeResize="0"/>
          <p:nvPr/>
        </p:nvPicPr>
        <p:blipFill>
          <a:blip r:embed="rId6">
            <a:alphaModFix/>
          </a:blip>
          <a:stretch>
            <a:fillRect/>
          </a:stretch>
        </p:blipFill>
        <p:spPr>
          <a:xfrm>
            <a:off x="4939250" y="1919075"/>
            <a:ext cx="2990252" cy="1999372"/>
          </a:xfrm>
          <a:prstGeom prst="rect">
            <a:avLst/>
          </a:prstGeom>
          <a:noFill/>
          <a:ln>
            <a:noFill/>
          </a:ln>
        </p:spPr>
      </p:pic>
      <p:pic>
        <p:nvPicPr>
          <p:cNvPr id="121" name="Google Shape;121;p17"/>
          <p:cNvPicPr preferRelativeResize="0"/>
          <p:nvPr/>
        </p:nvPicPr>
        <p:blipFill>
          <a:blip r:embed="rId7">
            <a:alphaModFix/>
          </a:blip>
          <a:stretch>
            <a:fillRect/>
          </a:stretch>
        </p:blipFill>
        <p:spPr>
          <a:xfrm>
            <a:off x="4939250" y="1919075"/>
            <a:ext cx="2990252" cy="19993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125"/>
        <p:cNvGrpSpPr/>
        <p:nvPr/>
      </p:nvGrpSpPr>
      <p:grpSpPr>
        <a:xfrm>
          <a:off x="0" y="0"/>
          <a:ext cx="0" cy="0"/>
          <a:chOff x="0" y="0"/>
          <a:chExt cx="0" cy="0"/>
        </a:xfrm>
      </p:grpSpPr>
      <p:sp>
        <p:nvSpPr>
          <p:cNvPr id="126" name="Google Shape;126;p18"/>
          <p:cNvSpPr txBox="1"/>
          <p:nvPr/>
        </p:nvSpPr>
        <p:spPr>
          <a:xfrm>
            <a:off x="4729675" y="1559175"/>
            <a:ext cx="3384900" cy="31335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Marketing Activities Tools:</a:t>
            </a:r>
            <a:r>
              <a:rPr lang="pl" sz="900">
                <a:solidFill>
                  <a:schemeClr val="lt1"/>
                </a:solidFill>
                <a:latin typeface="Figtree Light"/>
                <a:ea typeface="Figtree Light"/>
                <a:cs typeface="Figtree Light"/>
                <a:sym typeface="Figtree Light"/>
              </a:rPr>
              <a:t> </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Access a comprehensive suite of marketing tools to create and manage campaigns, promotions, and player engagement strategies effectively, helping to attract and retain players.</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Regulator Reporting System:</a:t>
            </a:r>
            <a:r>
              <a:rPr lang="pl" sz="900">
                <a:solidFill>
                  <a:schemeClr val="lt1"/>
                </a:solidFill>
                <a:latin typeface="Figtree Light"/>
                <a:ea typeface="Figtree Light"/>
                <a:cs typeface="Figtree Light"/>
                <a:sym typeface="Figtree Light"/>
              </a:rPr>
              <a:t> </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Stay compliant with regulatory requirements by utilizing our reporting system, which generates the necessary reports and data needed for submission to relevant gaming authorities.</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Business Reporting System: </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Gain deep insights into your iGaming business with our reporting system, providing data on player behavior, revenue trends, and performance metrics, aiding in strategic planning.</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Advanced System for Rules: </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Customize and implement intricate gaming rules, ensuring a unique and tailored gaming experience for players while maintaining fairness and integrity.</a:t>
            </a:r>
            <a:endParaRPr sz="900">
              <a:solidFill>
                <a:schemeClr val="lt1"/>
              </a:solidFill>
              <a:latin typeface="Figtree Light"/>
              <a:ea typeface="Figtree Light"/>
              <a:cs typeface="Figtree Light"/>
              <a:sym typeface="Figtree Light"/>
            </a:endParaRPr>
          </a:p>
        </p:txBody>
      </p:sp>
      <p:sp>
        <p:nvSpPr>
          <p:cNvPr id="127" name="Google Shape;127;p18"/>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p18"/>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29" name="Google Shape;129;p18"/>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130" name="Google Shape;130;p18"/>
          <p:cNvSpPr txBox="1"/>
          <p:nvPr/>
        </p:nvSpPr>
        <p:spPr>
          <a:xfrm>
            <a:off x="765525" y="434975"/>
            <a:ext cx="7614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Our</a:t>
            </a:r>
            <a:r>
              <a:rPr lang="pl" sz="3000" b="1">
                <a:solidFill>
                  <a:schemeClr val="lt1"/>
                </a:solidFill>
                <a:latin typeface="Figtree"/>
                <a:ea typeface="Figtree"/>
                <a:cs typeface="Figtree"/>
                <a:sym typeface="Figtree"/>
              </a:rPr>
              <a:t> Casino Platform</a:t>
            </a:r>
            <a:endParaRPr sz="3000" b="1">
              <a:solidFill>
                <a:schemeClr val="lt1"/>
              </a:solidFill>
              <a:latin typeface="Figtree"/>
              <a:ea typeface="Figtree"/>
              <a:cs typeface="Figtree"/>
              <a:sym typeface="Figtree"/>
            </a:endParaRPr>
          </a:p>
        </p:txBody>
      </p:sp>
      <p:pic>
        <p:nvPicPr>
          <p:cNvPr id="131" name="Google Shape;131;p18"/>
          <p:cNvPicPr preferRelativeResize="0"/>
          <p:nvPr/>
        </p:nvPicPr>
        <p:blipFill>
          <a:blip r:embed="rId4">
            <a:alphaModFix/>
          </a:blip>
          <a:stretch>
            <a:fillRect/>
          </a:stretch>
        </p:blipFill>
        <p:spPr>
          <a:xfrm>
            <a:off x="103425" y="1690725"/>
            <a:ext cx="4705025" cy="2570751"/>
          </a:xfrm>
          <a:prstGeom prst="rect">
            <a:avLst/>
          </a:prstGeom>
          <a:noFill/>
          <a:ln>
            <a:noFill/>
          </a:ln>
        </p:spPr>
      </p:pic>
      <p:pic>
        <p:nvPicPr>
          <p:cNvPr id="132" name="Google Shape;132;p18"/>
          <p:cNvPicPr preferRelativeResize="0"/>
          <p:nvPr/>
        </p:nvPicPr>
        <p:blipFill>
          <a:blip r:embed="rId5">
            <a:alphaModFix/>
          </a:blip>
          <a:stretch>
            <a:fillRect/>
          </a:stretch>
        </p:blipFill>
        <p:spPr>
          <a:xfrm>
            <a:off x="963346" y="1912913"/>
            <a:ext cx="2990254" cy="2009938"/>
          </a:xfrm>
          <a:prstGeom prst="rect">
            <a:avLst/>
          </a:prstGeom>
          <a:noFill/>
          <a:ln>
            <a:noFill/>
          </a:ln>
        </p:spPr>
      </p:pic>
      <p:pic>
        <p:nvPicPr>
          <p:cNvPr id="133" name="Google Shape;133;p18"/>
          <p:cNvPicPr preferRelativeResize="0"/>
          <p:nvPr/>
        </p:nvPicPr>
        <p:blipFill>
          <a:blip r:embed="rId6">
            <a:alphaModFix/>
          </a:blip>
          <a:stretch>
            <a:fillRect/>
          </a:stretch>
        </p:blipFill>
        <p:spPr>
          <a:xfrm>
            <a:off x="963350" y="1918200"/>
            <a:ext cx="2990252" cy="1999372"/>
          </a:xfrm>
          <a:prstGeom prst="rect">
            <a:avLst/>
          </a:prstGeom>
          <a:noFill/>
          <a:ln>
            <a:noFill/>
          </a:ln>
        </p:spPr>
      </p:pic>
      <p:pic>
        <p:nvPicPr>
          <p:cNvPr id="134" name="Google Shape;134;p18"/>
          <p:cNvPicPr preferRelativeResize="0"/>
          <p:nvPr/>
        </p:nvPicPr>
        <p:blipFill>
          <a:blip r:embed="rId7">
            <a:alphaModFix/>
          </a:blip>
          <a:stretch>
            <a:fillRect/>
          </a:stretch>
        </p:blipFill>
        <p:spPr>
          <a:xfrm>
            <a:off x="963350" y="1918200"/>
            <a:ext cx="2990252" cy="1999372"/>
          </a:xfrm>
          <a:prstGeom prst="rect">
            <a:avLst/>
          </a:prstGeom>
          <a:noFill/>
          <a:ln>
            <a:noFill/>
          </a:ln>
        </p:spPr>
      </p:pic>
      <p:pic>
        <p:nvPicPr>
          <p:cNvPr id="135" name="Google Shape;135;p18"/>
          <p:cNvPicPr preferRelativeResize="0"/>
          <p:nvPr/>
        </p:nvPicPr>
        <p:blipFill>
          <a:blip r:embed="rId8">
            <a:alphaModFix/>
          </a:blip>
          <a:stretch>
            <a:fillRect/>
          </a:stretch>
        </p:blipFill>
        <p:spPr>
          <a:xfrm>
            <a:off x="963350" y="1918200"/>
            <a:ext cx="2990252" cy="19993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139"/>
        <p:cNvGrpSpPr/>
        <p:nvPr/>
      </p:nvGrpSpPr>
      <p:grpSpPr>
        <a:xfrm>
          <a:off x="0" y="0"/>
          <a:ext cx="0" cy="0"/>
          <a:chOff x="0" y="0"/>
          <a:chExt cx="0" cy="0"/>
        </a:xfrm>
      </p:grpSpPr>
      <p:sp>
        <p:nvSpPr>
          <p:cNvPr id="140" name="Google Shape;140;p19"/>
          <p:cNvSpPr txBox="1"/>
          <p:nvPr/>
        </p:nvSpPr>
        <p:spPr>
          <a:xfrm>
            <a:off x="805525" y="1387750"/>
            <a:ext cx="3384900" cy="2742189"/>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pl" sz="900" b="1" dirty="0">
                <a:solidFill>
                  <a:srgbClr val="F4B10B"/>
                </a:solidFill>
                <a:latin typeface="Figtree"/>
                <a:ea typeface="Figtree"/>
                <a:cs typeface="Figtree"/>
                <a:sym typeface="Figtree"/>
              </a:rPr>
              <a:t>Customer Support (CS) Solutions: </a:t>
            </a:r>
            <a:endParaRPr sz="900" b="1" dirty="0">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dirty="0">
                <a:solidFill>
                  <a:schemeClr val="lt1"/>
                </a:solidFill>
                <a:latin typeface="Figtree Light"/>
                <a:ea typeface="Figtree Light"/>
                <a:cs typeface="Figtree Light"/>
                <a:sym typeface="Figtree Light"/>
              </a:rPr>
              <a:t>Provide top-notch customer support with integrated solutions, including live chat, ticketing systems, and knowledge bases, enhancing player satisfaction and loyalty.</a:t>
            </a:r>
            <a:endParaRPr sz="800" b="1" dirty="0">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b="1" dirty="0">
                <a:solidFill>
                  <a:srgbClr val="F4B10B"/>
                </a:solidFill>
                <a:latin typeface="Figtree"/>
                <a:ea typeface="Figtree"/>
                <a:cs typeface="Figtree"/>
                <a:sym typeface="Figtree"/>
              </a:rPr>
              <a:t>Flexible Payment Solutions: </a:t>
            </a:r>
            <a:endParaRPr sz="900" b="1" dirty="0">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dirty="0">
                <a:solidFill>
                  <a:schemeClr val="lt1"/>
                </a:solidFill>
                <a:latin typeface="Figtree Light"/>
                <a:ea typeface="Figtree Light"/>
                <a:cs typeface="Figtree Light"/>
                <a:sym typeface="Figtree Light"/>
              </a:rPr>
              <a:t>Our platform offers a variety of payment options, allowing players to deposit and withdraw funds using their preferred methods, enhancing convenience and accessibility.</a:t>
            </a:r>
            <a:endParaRPr sz="900" dirty="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b="1" dirty="0">
                <a:solidFill>
                  <a:srgbClr val="F4B10B"/>
                </a:solidFill>
                <a:latin typeface="Figtree"/>
                <a:ea typeface="Figtree"/>
                <a:cs typeface="Figtree"/>
                <a:sym typeface="Figtree"/>
              </a:rPr>
              <a:t>Flexible Game Hub:</a:t>
            </a:r>
            <a:r>
              <a:rPr lang="pl" sz="900" dirty="0">
                <a:solidFill>
                  <a:schemeClr val="lt1"/>
                </a:solidFill>
                <a:latin typeface="Figtree Light"/>
                <a:ea typeface="Figtree Light"/>
                <a:cs typeface="Figtree Light"/>
                <a:sym typeface="Figtree Light"/>
              </a:rPr>
              <a:t> </a:t>
            </a:r>
            <a:endParaRPr sz="900" dirty="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dirty="0">
                <a:solidFill>
                  <a:schemeClr val="lt1"/>
                </a:solidFill>
                <a:latin typeface="Figtree Light"/>
                <a:ea typeface="Figtree Light"/>
                <a:cs typeface="Figtree Light"/>
                <a:sym typeface="Figtree Light"/>
              </a:rPr>
              <a:t>Access a diverse game library and seamlessly integrate new games from multiple providers, providing players with an ever-expanding selection of gaming options.</a:t>
            </a:r>
            <a:endParaRPr sz="900" b="1" dirty="0">
              <a:solidFill>
                <a:srgbClr val="F4B10B"/>
              </a:solidFill>
              <a:latin typeface="Figtree"/>
              <a:ea typeface="Figtree"/>
              <a:cs typeface="Figtree"/>
              <a:sym typeface="Figtree"/>
            </a:endParaRPr>
          </a:p>
        </p:txBody>
      </p:sp>
      <p:sp>
        <p:nvSpPr>
          <p:cNvPr id="141" name="Google Shape;141;p19"/>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19"/>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43" name="Google Shape;143;p19"/>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144" name="Google Shape;144;p19"/>
          <p:cNvSpPr txBox="1"/>
          <p:nvPr/>
        </p:nvSpPr>
        <p:spPr>
          <a:xfrm>
            <a:off x="765525" y="434975"/>
            <a:ext cx="7614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Our</a:t>
            </a:r>
            <a:r>
              <a:rPr lang="pl" sz="3000" b="1">
                <a:solidFill>
                  <a:schemeClr val="lt1"/>
                </a:solidFill>
                <a:latin typeface="Figtree"/>
                <a:ea typeface="Figtree"/>
                <a:cs typeface="Figtree"/>
                <a:sym typeface="Figtree"/>
              </a:rPr>
              <a:t> Casino Platform</a:t>
            </a:r>
            <a:endParaRPr sz="3000" b="1">
              <a:solidFill>
                <a:schemeClr val="lt1"/>
              </a:solidFill>
              <a:latin typeface="Figtree"/>
              <a:ea typeface="Figtree"/>
              <a:cs typeface="Figtree"/>
              <a:sym typeface="Figtree"/>
            </a:endParaRPr>
          </a:p>
        </p:txBody>
      </p:sp>
      <p:pic>
        <p:nvPicPr>
          <p:cNvPr id="145" name="Google Shape;145;p19"/>
          <p:cNvPicPr preferRelativeResize="0"/>
          <p:nvPr/>
        </p:nvPicPr>
        <p:blipFill>
          <a:blip r:embed="rId4">
            <a:alphaModFix/>
          </a:blip>
          <a:stretch>
            <a:fillRect/>
          </a:stretch>
        </p:blipFill>
        <p:spPr>
          <a:xfrm>
            <a:off x="4079325" y="1690725"/>
            <a:ext cx="4705025" cy="2570751"/>
          </a:xfrm>
          <a:prstGeom prst="rect">
            <a:avLst/>
          </a:prstGeom>
          <a:noFill/>
          <a:ln>
            <a:noFill/>
          </a:ln>
        </p:spPr>
      </p:pic>
      <p:pic>
        <p:nvPicPr>
          <p:cNvPr id="146" name="Google Shape;146;p19"/>
          <p:cNvPicPr preferRelativeResize="0"/>
          <p:nvPr/>
        </p:nvPicPr>
        <p:blipFill>
          <a:blip r:embed="rId5">
            <a:alphaModFix/>
          </a:blip>
          <a:stretch>
            <a:fillRect/>
          </a:stretch>
        </p:blipFill>
        <p:spPr>
          <a:xfrm>
            <a:off x="4939246" y="1912913"/>
            <a:ext cx="2990254" cy="2009938"/>
          </a:xfrm>
          <a:prstGeom prst="rect">
            <a:avLst/>
          </a:prstGeom>
          <a:noFill/>
          <a:ln>
            <a:noFill/>
          </a:ln>
        </p:spPr>
      </p:pic>
      <p:pic>
        <p:nvPicPr>
          <p:cNvPr id="147" name="Google Shape;147;p19"/>
          <p:cNvPicPr preferRelativeResize="0"/>
          <p:nvPr/>
        </p:nvPicPr>
        <p:blipFill>
          <a:blip r:embed="rId6">
            <a:alphaModFix/>
          </a:blip>
          <a:stretch>
            <a:fillRect/>
          </a:stretch>
        </p:blipFill>
        <p:spPr>
          <a:xfrm>
            <a:off x="4939250" y="1919075"/>
            <a:ext cx="2990252" cy="19993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131D"/>
        </a:solidFill>
        <a:effectLst/>
      </p:bgPr>
    </p:bg>
    <p:spTree>
      <p:nvGrpSpPr>
        <p:cNvPr id="1" name="Shape 151"/>
        <p:cNvGrpSpPr/>
        <p:nvPr/>
      </p:nvGrpSpPr>
      <p:grpSpPr>
        <a:xfrm>
          <a:off x="0" y="0"/>
          <a:ext cx="0" cy="0"/>
          <a:chOff x="0" y="0"/>
          <a:chExt cx="0" cy="0"/>
        </a:xfrm>
      </p:grpSpPr>
      <p:sp>
        <p:nvSpPr>
          <p:cNvPr id="152" name="Google Shape;152;p20"/>
          <p:cNvSpPr txBox="1"/>
          <p:nvPr/>
        </p:nvSpPr>
        <p:spPr>
          <a:xfrm>
            <a:off x="4719975" y="1491200"/>
            <a:ext cx="3384900" cy="46335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Easy License Adoption: </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Simplify the licensing process with our platform, making it easy for operators to acquire and manage the necessary licenses to operate legally.</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Integration with External Registration Solutions:</a:t>
            </a:r>
            <a:r>
              <a:rPr lang="pl" sz="900">
                <a:solidFill>
                  <a:schemeClr val="lt1"/>
                </a:solidFill>
                <a:latin typeface="Figtree Light"/>
                <a:ea typeface="Figtree Light"/>
                <a:cs typeface="Figtree Light"/>
                <a:sym typeface="Figtree Light"/>
              </a:rPr>
              <a:t> </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Seamlessly integrate external registration and authentication solutions, enhancing user convenience and speeding up the registration process.</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Advanced Bonus System: </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Create and manage a sophisticated bonus system, offering various promotions, loyalty rewards, and incentives to attract and retain players.</a:t>
            </a:r>
            <a:endParaRPr sz="900">
              <a:solidFill>
                <a:schemeClr val="lt1"/>
              </a:solidFill>
              <a:latin typeface="Figtree Light"/>
              <a:ea typeface="Figtree Light"/>
              <a:cs typeface="Figtree Light"/>
              <a:sym typeface="Figtree Light"/>
            </a:endParaRPr>
          </a:p>
          <a:p>
            <a:pPr marL="0" lvl="0" indent="0" algn="l" rtl="0">
              <a:lnSpc>
                <a:spcPct val="130000"/>
              </a:lnSpc>
              <a:spcBef>
                <a:spcPts val="0"/>
              </a:spcBef>
              <a:spcAft>
                <a:spcPts val="0"/>
              </a:spcAft>
              <a:buClr>
                <a:schemeClr val="dk1"/>
              </a:buClr>
              <a:buSzPts val="1100"/>
              <a:buFont typeface="Arial"/>
              <a:buNone/>
            </a:pPr>
            <a:r>
              <a:rPr lang="pl" sz="900" b="1">
                <a:solidFill>
                  <a:srgbClr val="F4B10B"/>
                </a:solidFill>
                <a:latin typeface="Figtree"/>
                <a:ea typeface="Figtree"/>
                <a:cs typeface="Figtree"/>
                <a:sym typeface="Figtree"/>
              </a:rPr>
              <a:t> Open Architecture: </a:t>
            </a:r>
            <a:endParaRPr sz="900" b="1">
              <a:solidFill>
                <a:srgbClr val="F4B10B"/>
              </a:solidFill>
              <a:latin typeface="Figtree"/>
              <a:ea typeface="Figtree"/>
              <a:cs typeface="Figtree"/>
              <a:sym typeface="Figtree"/>
            </a:endParaRPr>
          </a:p>
          <a:p>
            <a:pPr marL="0" lvl="0" indent="0" algn="l" rtl="0">
              <a:lnSpc>
                <a:spcPct val="130000"/>
              </a:lnSpc>
              <a:spcBef>
                <a:spcPts val="0"/>
              </a:spcBef>
              <a:spcAft>
                <a:spcPts val="0"/>
              </a:spcAft>
              <a:buClr>
                <a:schemeClr val="dk1"/>
              </a:buClr>
              <a:buSzPts val="1100"/>
              <a:buFont typeface="Arial"/>
              <a:buNone/>
            </a:pPr>
            <a:r>
              <a:rPr lang="pl" sz="900">
                <a:solidFill>
                  <a:schemeClr val="lt1"/>
                </a:solidFill>
                <a:latin typeface="Figtree Light"/>
                <a:ea typeface="Figtree Light"/>
                <a:cs typeface="Figtree Light"/>
                <a:sym typeface="Figtree Light"/>
              </a:rPr>
              <a:t>Our platform features an open architecture, allowing for easy integration with third-party software, APIs, and other tools, enabling customization and scalability.</a:t>
            </a:r>
            <a:endParaRPr sz="900" b="1">
              <a:solidFill>
                <a:srgbClr val="F4B10B"/>
              </a:solidFill>
              <a:latin typeface="Figtree"/>
              <a:ea typeface="Figtree"/>
              <a:cs typeface="Figtree"/>
              <a:sym typeface="Figtree"/>
            </a:endParaRPr>
          </a:p>
        </p:txBody>
      </p:sp>
      <p:sp>
        <p:nvSpPr>
          <p:cNvPr id="153" name="Google Shape;153;p20"/>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20"/>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55" name="Google Shape;155;p20"/>
          <p:cNvPicPr preferRelativeResize="0"/>
          <p:nvPr/>
        </p:nvPicPr>
        <p:blipFill rotWithShape="1">
          <a:blip r:embed="rId3">
            <a:alphaModFix/>
          </a:blip>
          <a:srcRect/>
          <a:stretch/>
        </p:blipFill>
        <p:spPr>
          <a:xfrm>
            <a:off x="8658704" y="4562825"/>
            <a:ext cx="258699" cy="166825"/>
          </a:xfrm>
          <a:prstGeom prst="rect">
            <a:avLst/>
          </a:prstGeom>
          <a:noFill/>
          <a:ln>
            <a:noFill/>
          </a:ln>
        </p:spPr>
      </p:pic>
      <p:sp>
        <p:nvSpPr>
          <p:cNvPr id="156" name="Google Shape;156;p20"/>
          <p:cNvSpPr txBox="1"/>
          <p:nvPr/>
        </p:nvSpPr>
        <p:spPr>
          <a:xfrm>
            <a:off x="765525" y="434975"/>
            <a:ext cx="76149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chemeClr val="lt1"/>
                </a:solidFill>
                <a:latin typeface="Figtree Light"/>
                <a:ea typeface="Figtree Light"/>
                <a:cs typeface="Figtree Light"/>
                <a:sym typeface="Figtree Light"/>
              </a:rPr>
              <a:t>Our</a:t>
            </a:r>
            <a:r>
              <a:rPr lang="pl" sz="3000" b="1">
                <a:solidFill>
                  <a:schemeClr val="lt1"/>
                </a:solidFill>
                <a:latin typeface="Figtree"/>
                <a:ea typeface="Figtree"/>
                <a:cs typeface="Figtree"/>
                <a:sym typeface="Figtree"/>
              </a:rPr>
              <a:t> Casino Platform</a:t>
            </a:r>
            <a:endParaRPr sz="3000" b="1">
              <a:solidFill>
                <a:schemeClr val="lt1"/>
              </a:solidFill>
              <a:latin typeface="Figtree"/>
              <a:ea typeface="Figtree"/>
              <a:cs typeface="Figtree"/>
              <a:sym typeface="Figtree"/>
            </a:endParaRPr>
          </a:p>
        </p:txBody>
      </p:sp>
      <p:pic>
        <p:nvPicPr>
          <p:cNvPr id="157" name="Google Shape;157;p20"/>
          <p:cNvPicPr preferRelativeResize="0"/>
          <p:nvPr/>
        </p:nvPicPr>
        <p:blipFill>
          <a:blip r:embed="rId4">
            <a:alphaModFix/>
          </a:blip>
          <a:stretch>
            <a:fillRect/>
          </a:stretch>
        </p:blipFill>
        <p:spPr>
          <a:xfrm>
            <a:off x="110875" y="1690725"/>
            <a:ext cx="4705025" cy="2570751"/>
          </a:xfrm>
          <a:prstGeom prst="rect">
            <a:avLst/>
          </a:prstGeom>
          <a:noFill/>
          <a:ln>
            <a:noFill/>
          </a:ln>
        </p:spPr>
      </p:pic>
      <p:pic>
        <p:nvPicPr>
          <p:cNvPr id="158" name="Google Shape;158;p20"/>
          <p:cNvPicPr preferRelativeResize="0"/>
          <p:nvPr/>
        </p:nvPicPr>
        <p:blipFill>
          <a:blip r:embed="rId5">
            <a:alphaModFix/>
          </a:blip>
          <a:stretch>
            <a:fillRect/>
          </a:stretch>
        </p:blipFill>
        <p:spPr>
          <a:xfrm>
            <a:off x="970800" y="1977375"/>
            <a:ext cx="2990301" cy="185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p:nvPr/>
        </p:nvSpPr>
        <p:spPr>
          <a:xfrm rot="10800000">
            <a:off x="8432100" y="-25"/>
            <a:ext cx="711900" cy="4035000"/>
          </a:xfrm>
          <a:prstGeom prst="round1Rect">
            <a:avLst>
              <a:gd name="adj" fmla="val 48788"/>
            </a:avLst>
          </a:prstGeom>
          <a:solidFill>
            <a:srgbClr val="F4B10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p21"/>
          <p:cNvSpPr txBox="1"/>
          <p:nvPr/>
        </p:nvSpPr>
        <p:spPr>
          <a:xfrm rot="-5400000">
            <a:off x="8079550" y="2875400"/>
            <a:ext cx="13431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latin typeface="Figtree Light"/>
                <a:ea typeface="Figtree Light"/>
                <a:cs typeface="Figtree Light"/>
                <a:sym typeface="Figtree Light"/>
              </a:rPr>
              <a:t>betwinsoft.com</a:t>
            </a:r>
            <a:endParaRPr sz="1200">
              <a:latin typeface="Figtree Light"/>
              <a:ea typeface="Figtree Light"/>
              <a:cs typeface="Figtree Light"/>
              <a:sym typeface="Figtree Light"/>
            </a:endParaRPr>
          </a:p>
        </p:txBody>
      </p:sp>
      <p:pic>
        <p:nvPicPr>
          <p:cNvPr id="165" name="Google Shape;165;p21"/>
          <p:cNvPicPr preferRelativeResize="0"/>
          <p:nvPr/>
        </p:nvPicPr>
        <p:blipFill>
          <a:blip r:embed="rId3">
            <a:alphaModFix/>
          </a:blip>
          <a:stretch>
            <a:fillRect/>
          </a:stretch>
        </p:blipFill>
        <p:spPr>
          <a:xfrm>
            <a:off x="8658704" y="4562825"/>
            <a:ext cx="258699" cy="166825"/>
          </a:xfrm>
          <a:prstGeom prst="rect">
            <a:avLst/>
          </a:prstGeom>
          <a:noFill/>
          <a:ln>
            <a:noFill/>
          </a:ln>
        </p:spPr>
      </p:pic>
      <p:sp>
        <p:nvSpPr>
          <p:cNvPr id="166" name="Google Shape;166;p21"/>
          <p:cNvSpPr txBox="1"/>
          <p:nvPr/>
        </p:nvSpPr>
        <p:spPr>
          <a:xfrm>
            <a:off x="765525" y="434975"/>
            <a:ext cx="72453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latin typeface="Figtree Light"/>
                <a:ea typeface="Figtree Light"/>
                <a:cs typeface="Figtree Light"/>
                <a:sym typeface="Figtree Light"/>
              </a:rPr>
              <a:t>Our Experience -</a:t>
            </a:r>
            <a:r>
              <a:rPr lang="pl" sz="3000" b="1">
                <a:latin typeface="Figtree"/>
                <a:ea typeface="Figtree"/>
                <a:cs typeface="Figtree"/>
                <a:sym typeface="Figtree"/>
              </a:rPr>
              <a:t> online casino and sports betting</a:t>
            </a:r>
            <a:endParaRPr sz="3000">
              <a:latin typeface="Figtree Light"/>
              <a:ea typeface="Figtree Light"/>
              <a:cs typeface="Figtree Light"/>
              <a:sym typeface="Figtree Light"/>
            </a:endParaRPr>
          </a:p>
        </p:txBody>
      </p:sp>
      <p:sp>
        <p:nvSpPr>
          <p:cNvPr id="167" name="Google Shape;167;p21"/>
          <p:cNvSpPr txBox="1"/>
          <p:nvPr/>
        </p:nvSpPr>
        <p:spPr>
          <a:xfrm>
            <a:off x="676825" y="2229400"/>
            <a:ext cx="3225300" cy="25791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Brand creation</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UX and UI design</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Monitoring of performance, scaling, and adaptation of the platform</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Daily management of acquisition, retention, and reactivation</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Integration of payment and gaming gateways</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Integration with mailing systems, chat, and customer service system</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Expansion of the middle layer for greater flexibility in platform management</a:t>
            </a:r>
            <a:endParaRPr sz="1100">
              <a:latin typeface="Figtree Light"/>
              <a:ea typeface="Figtree Light"/>
              <a:cs typeface="Figtree Light"/>
              <a:sym typeface="Figtree Light"/>
            </a:endParaRPr>
          </a:p>
        </p:txBody>
      </p:sp>
      <p:sp>
        <p:nvSpPr>
          <p:cNvPr id="168" name="Google Shape;168;p21"/>
          <p:cNvSpPr txBox="1"/>
          <p:nvPr/>
        </p:nvSpPr>
        <p:spPr>
          <a:xfrm>
            <a:off x="802475" y="1633475"/>
            <a:ext cx="66912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b="1">
                <a:latin typeface="Figtree"/>
                <a:ea typeface="Figtree"/>
                <a:cs typeface="Figtree"/>
                <a:sym typeface="Figtree"/>
              </a:rPr>
              <a:t>Implementation, launch and business management of </a:t>
            </a:r>
            <a:r>
              <a:rPr lang="pl" sz="1200">
                <a:latin typeface="Figtree Light"/>
                <a:ea typeface="Figtree Light"/>
                <a:cs typeface="Figtree Light"/>
                <a:sym typeface="Figtree Light"/>
              </a:rPr>
              <a:t>sports betting and online casinos.</a:t>
            </a:r>
            <a:endParaRPr sz="1200"/>
          </a:p>
        </p:txBody>
      </p:sp>
      <p:sp>
        <p:nvSpPr>
          <p:cNvPr id="169" name="Google Shape;169;p21"/>
          <p:cNvSpPr txBox="1"/>
          <p:nvPr/>
        </p:nvSpPr>
        <p:spPr>
          <a:xfrm>
            <a:off x="4453425" y="2229400"/>
            <a:ext cx="3291600" cy="25791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Creation of a risk management tool for the trading department</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Implementation of gamification and loyalty programs</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Customer Service 24/7</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AML and KYC support</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Affiliate activities</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Creating marketing and promotional materials, including TV advertising spots</a:t>
            </a:r>
            <a:endParaRPr sz="1100">
              <a:latin typeface="Figtree Light"/>
              <a:ea typeface="Figtree Light"/>
              <a:cs typeface="Figtree Light"/>
              <a:sym typeface="Figtree Light"/>
            </a:endParaRPr>
          </a:p>
          <a:p>
            <a:pPr marL="457200" lvl="0" indent="-298450" algn="l" rtl="0">
              <a:lnSpc>
                <a:spcPct val="115000"/>
              </a:lnSpc>
              <a:spcBef>
                <a:spcPts val="0"/>
              </a:spcBef>
              <a:spcAft>
                <a:spcPts val="0"/>
              </a:spcAft>
              <a:buClr>
                <a:srgbClr val="F4B10B"/>
              </a:buClr>
              <a:buSzPts val="1100"/>
              <a:buFont typeface="Figtree Light"/>
              <a:buChar char="●"/>
            </a:pPr>
            <a:r>
              <a:rPr lang="pl" sz="1100">
                <a:latin typeface="Figtree Light"/>
                <a:ea typeface="Figtree Light"/>
                <a:cs typeface="Figtree Light"/>
                <a:sym typeface="Figtree Light"/>
              </a:rPr>
              <a:t>Compliance with the requirements of many regulators (MGA, UK Gambling Commission, and more)</a:t>
            </a:r>
            <a:endParaRPr sz="1100">
              <a:latin typeface="Figtree Light"/>
              <a:ea typeface="Figtree Light"/>
              <a:cs typeface="Figtree Light"/>
              <a:sym typeface="Figtree 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1608</Words>
  <Application>Microsoft Office PowerPoint</Application>
  <PresentationFormat>Pokaz na ekranie (16:9)</PresentationFormat>
  <Paragraphs>167</Paragraphs>
  <Slides>18</Slides>
  <Notes>18</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18</vt:i4>
      </vt:variant>
    </vt:vector>
  </HeadingPairs>
  <TitlesOfParts>
    <vt:vector size="23" baseType="lpstr">
      <vt:lpstr>Arial</vt:lpstr>
      <vt:lpstr>Figtree</vt:lpstr>
      <vt:lpstr>Figtree ExtraBold</vt:lpstr>
      <vt:lpstr>Figtree Light</vt:lpstr>
      <vt:lpstr>Simple Light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lastModifiedBy>Rafał Wójcik</cp:lastModifiedBy>
  <cp:revision>2</cp:revision>
  <dcterms:modified xsi:type="dcterms:W3CDTF">2024-01-08T09:43:23Z</dcterms:modified>
</cp:coreProperties>
</file>